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handoutMasterIdLst>
    <p:handoutMasterId r:id="rId38"/>
  </p:handoutMasterIdLst>
  <p:sldIdLst>
    <p:sldId id="406" r:id="rId2"/>
    <p:sldId id="437" r:id="rId3"/>
    <p:sldId id="438" r:id="rId4"/>
    <p:sldId id="412" r:id="rId5"/>
    <p:sldId id="439" r:id="rId6"/>
    <p:sldId id="440" r:id="rId7"/>
    <p:sldId id="441" r:id="rId8"/>
    <p:sldId id="442" r:id="rId9"/>
    <p:sldId id="443" r:id="rId10"/>
    <p:sldId id="444" r:id="rId11"/>
    <p:sldId id="445" r:id="rId12"/>
    <p:sldId id="446" r:id="rId13"/>
    <p:sldId id="447" r:id="rId14"/>
    <p:sldId id="449" r:id="rId15"/>
    <p:sldId id="450" r:id="rId16"/>
    <p:sldId id="451" r:id="rId17"/>
    <p:sldId id="452" r:id="rId18"/>
    <p:sldId id="453" r:id="rId19"/>
    <p:sldId id="454" r:id="rId20"/>
    <p:sldId id="457" r:id="rId21"/>
    <p:sldId id="408" r:id="rId22"/>
    <p:sldId id="460" r:id="rId23"/>
    <p:sldId id="410" r:id="rId24"/>
    <p:sldId id="458" r:id="rId25"/>
    <p:sldId id="461" r:id="rId26"/>
    <p:sldId id="462" r:id="rId27"/>
    <p:sldId id="463" r:id="rId28"/>
    <p:sldId id="468" r:id="rId29"/>
    <p:sldId id="469" r:id="rId30"/>
    <p:sldId id="470" r:id="rId31"/>
    <p:sldId id="464" r:id="rId32"/>
    <p:sldId id="471" r:id="rId33"/>
    <p:sldId id="465" r:id="rId34"/>
    <p:sldId id="466" r:id="rId35"/>
    <p:sldId id="467" r:id="rId36"/>
  </p:sldIdLst>
  <p:sldSz cx="9144000" cy="6858000" type="screen4x3"/>
  <p:notesSz cx="6797675" cy="987425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A900"/>
    <a:srgbClr val="8BE686"/>
    <a:srgbClr val="FF7C80"/>
    <a:srgbClr val="990000"/>
    <a:srgbClr val="D668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69CF1AB2-1976-4502-BF36-3FF5EA218861}" styleName="Сред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06" autoAdjust="0"/>
    <p:restoredTop sz="97297" autoAdjust="0"/>
  </p:normalViewPr>
  <p:slideViewPr>
    <p:cSldViewPr>
      <p:cViewPr varScale="1">
        <p:scale>
          <a:sx n="114" d="100"/>
          <a:sy n="114" d="100"/>
        </p:scale>
        <p:origin x="-1758" y="-96"/>
      </p:cViewPr>
      <p:guideLst>
        <p:guide orient="horz" pos="2160"/>
        <p:guide pos="2880"/>
      </p:guideLst>
    </p:cSldViewPr>
  </p:slideViewPr>
  <p:notesTextViewPr>
    <p:cViewPr>
      <p:scale>
        <a:sx n="1" d="1"/>
        <a:sy n="1" d="1"/>
      </p:scale>
      <p:origin x="0" y="0"/>
    </p:cViewPr>
  </p:notesTextViewPr>
  <p:sorterViewPr>
    <p:cViewPr>
      <p:scale>
        <a:sx n="100" d="100"/>
        <a:sy n="100" d="100"/>
      </p:scale>
      <p:origin x="0" y="642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_rels/data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diagrams/_rels/data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image" Target="../media/image4.png"/></Relationships>
</file>

<file path=ppt/diagrams/_rels/drawing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diagrams/_rels/drawing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image" Target="../media/image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8452B2-7FC9-44DC-8B1C-117CB69CC183}" type="doc">
      <dgm:prSet loTypeId="urn:microsoft.com/office/officeart/2005/8/layout/vList3#1" loCatId="list" qsTypeId="urn:microsoft.com/office/officeart/2005/8/quickstyle/simple1" qsCatId="simple" csTypeId="urn:microsoft.com/office/officeart/2005/8/colors/accent1_2" csCatId="accent1" phldr="1"/>
      <dgm:spPr/>
    </dgm:pt>
    <dgm:pt modelId="{EA8DFCFE-09FB-43BE-BF2C-9401010D28DD}">
      <dgm:prSet phldrT="[Текст]" custT="1"/>
      <dgm:spPr/>
      <dgm:t>
        <a:bodyPr/>
        <a:lstStyle/>
        <a:p>
          <a:pPr algn="ctr"/>
          <a:r>
            <a:rPr lang="ru-RU" sz="2800" dirty="0" smtClean="0"/>
            <a:t>           </a:t>
          </a:r>
          <a:r>
            <a:rPr lang="ru-RU" sz="3200" dirty="0" smtClean="0"/>
            <a:t>Приказ № 688/</a:t>
          </a:r>
          <a:r>
            <a:rPr lang="ru-RU" sz="3200" dirty="0" err="1" smtClean="0"/>
            <a:t>пр</a:t>
          </a:r>
          <a:r>
            <a:rPr lang="ru-RU" sz="3200" dirty="0" smtClean="0"/>
            <a:t> от 06.04.2017</a:t>
          </a:r>
        </a:p>
        <a:p>
          <a:pPr algn="ctr"/>
          <a:r>
            <a:rPr lang="ru-RU" sz="2800" dirty="0" smtClean="0"/>
            <a:t>           (</a:t>
          </a:r>
          <a:r>
            <a:rPr lang="ru-RU" sz="2400" dirty="0" smtClean="0"/>
            <a:t>зарегистрирован в Минюсте 26.04.2017)</a:t>
          </a:r>
          <a:r>
            <a:rPr lang="ru-RU" sz="3200" dirty="0" smtClean="0"/>
            <a:t> </a:t>
          </a:r>
          <a:endParaRPr lang="ru-RU" sz="3600" dirty="0"/>
        </a:p>
      </dgm:t>
    </dgm:pt>
    <dgm:pt modelId="{2D30CB50-EF78-4139-B7FF-6A86AE3DCDAD}" type="parTrans" cxnId="{67011A32-CC68-4574-853F-B17DC9A1FB96}">
      <dgm:prSet/>
      <dgm:spPr/>
      <dgm:t>
        <a:bodyPr/>
        <a:lstStyle/>
        <a:p>
          <a:endParaRPr lang="ru-RU"/>
        </a:p>
      </dgm:t>
    </dgm:pt>
    <dgm:pt modelId="{A65692BA-8BF5-4C7F-9CE8-37B607E3B1C1}" type="sibTrans" cxnId="{67011A32-CC68-4574-853F-B17DC9A1FB96}">
      <dgm:prSet/>
      <dgm:spPr/>
      <dgm:t>
        <a:bodyPr/>
        <a:lstStyle/>
        <a:p>
          <a:endParaRPr lang="ru-RU"/>
        </a:p>
      </dgm:t>
    </dgm:pt>
    <dgm:pt modelId="{7A1ABC3D-163A-47DF-B7C1-0B95D38C8774}">
      <dgm:prSet phldrT="[Текст]" custT="1"/>
      <dgm:spPr/>
      <dgm:t>
        <a:bodyPr/>
        <a:lstStyle/>
        <a:p>
          <a:pPr algn="ctr"/>
          <a:r>
            <a:rPr lang="ru-RU" sz="3200" dirty="0" smtClean="0"/>
            <a:t>          Регламент (ред. от 18.05.2017)</a:t>
          </a:r>
          <a:r>
            <a:rPr lang="ru-RU" sz="5400" dirty="0" smtClean="0"/>
            <a:t> </a:t>
          </a:r>
          <a:endParaRPr lang="ru-RU" sz="5400" dirty="0"/>
        </a:p>
      </dgm:t>
    </dgm:pt>
    <dgm:pt modelId="{C9275394-F3FA-4897-93A7-3C2DF64C0521}" type="parTrans" cxnId="{7E52E962-2B27-4FBA-B7FF-C2EFD5C13A1F}">
      <dgm:prSet/>
      <dgm:spPr/>
      <dgm:t>
        <a:bodyPr/>
        <a:lstStyle/>
        <a:p>
          <a:endParaRPr lang="ru-RU"/>
        </a:p>
      </dgm:t>
    </dgm:pt>
    <dgm:pt modelId="{8828974D-CE66-47EB-8B5C-CAD449740982}" type="sibTrans" cxnId="{7E52E962-2B27-4FBA-B7FF-C2EFD5C13A1F}">
      <dgm:prSet/>
      <dgm:spPr/>
      <dgm:t>
        <a:bodyPr/>
        <a:lstStyle/>
        <a:p>
          <a:endParaRPr lang="ru-RU"/>
        </a:p>
      </dgm:t>
    </dgm:pt>
    <dgm:pt modelId="{58F8ADC1-0C8C-457F-B864-EF0CF1D9DAA4}">
      <dgm:prSet phldrT="[Текст]" custT="1"/>
      <dgm:spPr/>
      <dgm:t>
        <a:bodyPr/>
        <a:lstStyle/>
        <a:p>
          <a:pPr algn="ctr"/>
          <a:r>
            <a:rPr lang="ru-RU" sz="3200" dirty="0" smtClean="0"/>
            <a:t>         Регламент (ред. от 25.04.2017)</a:t>
          </a:r>
          <a:endParaRPr lang="ru-RU" sz="3200" dirty="0"/>
        </a:p>
      </dgm:t>
    </dgm:pt>
    <dgm:pt modelId="{C0E154AA-1957-40C6-B550-64DC645357B2}" type="parTrans" cxnId="{D50F0FE2-5429-4298-8873-5F1C79F001CB}">
      <dgm:prSet/>
      <dgm:spPr/>
      <dgm:t>
        <a:bodyPr/>
        <a:lstStyle/>
        <a:p>
          <a:endParaRPr lang="ru-RU"/>
        </a:p>
      </dgm:t>
    </dgm:pt>
    <dgm:pt modelId="{D3AA5E3B-F6A8-438D-B834-440B19B1D110}" type="sibTrans" cxnId="{D50F0FE2-5429-4298-8873-5F1C79F001CB}">
      <dgm:prSet/>
      <dgm:spPr/>
      <dgm:t>
        <a:bodyPr/>
        <a:lstStyle/>
        <a:p>
          <a:endParaRPr lang="ru-RU"/>
        </a:p>
      </dgm:t>
    </dgm:pt>
    <dgm:pt modelId="{067776D7-0845-412C-A3ED-2138B08BA997}" type="pres">
      <dgm:prSet presAssocID="{028452B2-7FC9-44DC-8B1C-117CB69CC183}" presName="linearFlow" presStyleCnt="0">
        <dgm:presLayoutVars>
          <dgm:dir/>
          <dgm:resizeHandles val="exact"/>
        </dgm:presLayoutVars>
      </dgm:prSet>
      <dgm:spPr/>
    </dgm:pt>
    <dgm:pt modelId="{C46753ED-8C34-44EE-A401-FE455BCFAB9F}" type="pres">
      <dgm:prSet presAssocID="{EA8DFCFE-09FB-43BE-BF2C-9401010D28DD}" presName="composite" presStyleCnt="0"/>
      <dgm:spPr/>
    </dgm:pt>
    <dgm:pt modelId="{E6C88438-3333-4894-9688-1561CB43563E}" type="pres">
      <dgm:prSet presAssocID="{EA8DFCFE-09FB-43BE-BF2C-9401010D28DD}" presName="imgShp" presStyleLbl="fgImgPlace1" presStyleIdx="0" presStyleCnt="3"/>
      <dgm:spPr>
        <a:prstGeom prst="rect">
          <a:avLst/>
        </a:prstGeom>
        <a:blipFill rotWithShape="1">
          <a:blip xmlns:r="http://schemas.openxmlformats.org/officeDocument/2006/relationships" r:embed="rId1"/>
          <a:stretch>
            <a:fillRect/>
          </a:stretch>
        </a:blipFill>
      </dgm:spPr>
    </dgm:pt>
    <dgm:pt modelId="{813B466F-968B-4E82-A7C5-7E8039362A37}" type="pres">
      <dgm:prSet presAssocID="{EA8DFCFE-09FB-43BE-BF2C-9401010D28DD}" presName="txShp" presStyleLbl="node1" presStyleIdx="0" presStyleCnt="3" custScaleX="144735">
        <dgm:presLayoutVars>
          <dgm:bulletEnabled val="1"/>
        </dgm:presLayoutVars>
      </dgm:prSet>
      <dgm:spPr/>
      <dgm:t>
        <a:bodyPr/>
        <a:lstStyle/>
        <a:p>
          <a:endParaRPr lang="ru-RU"/>
        </a:p>
      </dgm:t>
    </dgm:pt>
    <dgm:pt modelId="{FB064F14-5930-4DB1-A855-7F41AC4C8F51}" type="pres">
      <dgm:prSet presAssocID="{A65692BA-8BF5-4C7F-9CE8-37B607E3B1C1}" presName="spacing" presStyleCnt="0"/>
      <dgm:spPr/>
    </dgm:pt>
    <dgm:pt modelId="{C7A75283-693C-43D8-9483-5BE2A3781965}" type="pres">
      <dgm:prSet presAssocID="{7A1ABC3D-163A-47DF-B7C1-0B95D38C8774}" presName="composite" presStyleCnt="0"/>
      <dgm:spPr/>
    </dgm:pt>
    <dgm:pt modelId="{339CE8AF-526D-43CD-9246-F6EEFD1F1488}" type="pres">
      <dgm:prSet presAssocID="{7A1ABC3D-163A-47DF-B7C1-0B95D38C8774}" presName="imgShp" presStyleLbl="fgImgPlace1" presStyleIdx="1" presStyleCnt="3"/>
      <dgm:spPr>
        <a:prstGeom prst="rect">
          <a:avLst/>
        </a:prstGeom>
        <a:blipFill rotWithShape="1">
          <a:blip xmlns:r="http://schemas.openxmlformats.org/officeDocument/2006/relationships" r:embed="rId2"/>
          <a:stretch>
            <a:fillRect/>
          </a:stretch>
        </a:blipFill>
      </dgm:spPr>
    </dgm:pt>
    <dgm:pt modelId="{B388C3B6-407C-4D5E-89F7-728438B45642}" type="pres">
      <dgm:prSet presAssocID="{7A1ABC3D-163A-47DF-B7C1-0B95D38C8774}" presName="txShp" presStyleLbl="node1" presStyleIdx="1" presStyleCnt="3" custScaleX="144735">
        <dgm:presLayoutVars>
          <dgm:bulletEnabled val="1"/>
        </dgm:presLayoutVars>
      </dgm:prSet>
      <dgm:spPr/>
      <dgm:t>
        <a:bodyPr/>
        <a:lstStyle/>
        <a:p>
          <a:endParaRPr lang="ru-RU"/>
        </a:p>
      </dgm:t>
    </dgm:pt>
    <dgm:pt modelId="{BA9025C2-C4E0-423A-8ED8-E330546C15F5}" type="pres">
      <dgm:prSet presAssocID="{8828974D-CE66-47EB-8B5C-CAD449740982}" presName="spacing" presStyleCnt="0"/>
      <dgm:spPr/>
    </dgm:pt>
    <dgm:pt modelId="{5894A0E9-52A5-454B-AB2F-447276AD54EB}" type="pres">
      <dgm:prSet presAssocID="{58F8ADC1-0C8C-457F-B864-EF0CF1D9DAA4}" presName="composite" presStyleCnt="0"/>
      <dgm:spPr/>
    </dgm:pt>
    <dgm:pt modelId="{9FBAC5DC-5253-4BB3-A1BC-AF4D95FC53B4}" type="pres">
      <dgm:prSet presAssocID="{58F8ADC1-0C8C-457F-B864-EF0CF1D9DAA4}" presName="imgShp" presStyleLbl="fgImgPlace1" presStyleIdx="2" presStyleCnt="3"/>
      <dgm:spPr>
        <a:prstGeom prst="rect">
          <a:avLst/>
        </a:prstGeom>
        <a:blipFill rotWithShape="1">
          <a:blip xmlns:r="http://schemas.openxmlformats.org/officeDocument/2006/relationships" r:embed="rId3"/>
          <a:stretch>
            <a:fillRect/>
          </a:stretch>
        </a:blipFill>
      </dgm:spPr>
    </dgm:pt>
    <dgm:pt modelId="{8B05BD86-8F54-4F3A-B3FA-CDB6FC97740F}" type="pres">
      <dgm:prSet presAssocID="{58F8ADC1-0C8C-457F-B864-EF0CF1D9DAA4}" presName="txShp" presStyleLbl="node1" presStyleIdx="2" presStyleCnt="3" custScaleX="144735">
        <dgm:presLayoutVars>
          <dgm:bulletEnabled val="1"/>
        </dgm:presLayoutVars>
      </dgm:prSet>
      <dgm:spPr/>
      <dgm:t>
        <a:bodyPr/>
        <a:lstStyle/>
        <a:p>
          <a:endParaRPr lang="ru-RU"/>
        </a:p>
      </dgm:t>
    </dgm:pt>
  </dgm:ptLst>
  <dgm:cxnLst>
    <dgm:cxn modelId="{D50F0FE2-5429-4298-8873-5F1C79F001CB}" srcId="{028452B2-7FC9-44DC-8B1C-117CB69CC183}" destId="{58F8ADC1-0C8C-457F-B864-EF0CF1D9DAA4}" srcOrd="2" destOrd="0" parTransId="{C0E154AA-1957-40C6-B550-64DC645357B2}" sibTransId="{D3AA5E3B-F6A8-438D-B834-440B19B1D110}"/>
    <dgm:cxn modelId="{67011A32-CC68-4574-853F-B17DC9A1FB96}" srcId="{028452B2-7FC9-44DC-8B1C-117CB69CC183}" destId="{EA8DFCFE-09FB-43BE-BF2C-9401010D28DD}" srcOrd="0" destOrd="0" parTransId="{2D30CB50-EF78-4139-B7FF-6A86AE3DCDAD}" sibTransId="{A65692BA-8BF5-4C7F-9CE8-37B607E3B1C1}"/>
    <dgm:cxn modelId="{64E774AF-6B06-4AF6-9823-19984ECABB72}" type="presOf" srcId="{028452B2-7FC9-44DC-8B1C-117CB69CC183}" destId="{067776D7-0845-412C-A3ED-2138B08BA997}" srcOrd="0" destOrd="0" presId="urn:microsoft.com/office/officeart/2005/8/layout/vList3#1"/>
    <dgm:cxn modelId="{56DF5BE0-0440-45A6-A95E-A625658033F9}" type="presOf" srcId="{7A1ABC3D-163A-47DF-B7C1-0B95D38C8774}" destId="{B388C3B6-407C-4D5E-89F7-728438B45642}" srcOrd="0" destOrd="0" presId="urn:microsoft.com/office/officeart/2005/8/layout/vList3#1"/>
    <dgm:cxn modelId="{DDDE0CEA-236D-48AE-874A-B4280D05D3F8}" type="presOf" srcId="{58F8ADC1-0C8C-457F-B864-EF0CF1D9DAA4}" destId="{8B05BD86-8F54-4F3A-B3FA-CDB6FC97740F}" srcOrd="0" destOrd="0" presId="urn:microsoft.com/office/officeart/2005/8/layout/vList3#1"/>
    <dgm:cxn modelId="{7E52E962-2B27-4FBA-B7FF-C2EFD5C13A1F}" srcId="{028452B2-7FC9-44DC-8B1C-117CB69CC183}" destId="{7A1ABC3D-163A-47DF-B7C1-0B95D38C8774}" srcOrd="1" destOrd="0" parTransId="{C9275394-F3FA-4897-93A7-3C2DF64C0521}" sibTransId="{8828974D-CE66-47EB-8B5C-CAD449740982}"/>
    <dgm:cxn modelId="{DDE4AB0C-25D1-41E6-9A64-438A961A77A1}" type="presOf" srcId="{EA8DFCFE-09FB-43BE-BF2C-9401010D28DD}" destId="{813B466F-968B-4E82-A7C5-7E8039362A37}" srcOrd="0" destOrd="0" presId="urn:microsoft.com/office/officeart/2005/8/layout/vList3#1"/>
    <dgm:cxn modelId="{B6847F05-B3B2-44F7-8724-E94DF21AEB7F}" type="presParOf" srcId="{067776D7-0845-412C-A3ED-2138B08BA997}" destId="{C46753ED-8C34-44EE-A401-FE455BCFAB9F}" srcOrd="0" destOrd="0" presId="urn:microsoft.com/office/officeart/2005/8/layout/vList3#1"/>
    <dgm:cxn modelId="{1690F588-DBA7-4D95-81B1-C26D33F35A57}" type="presParOf" srcId="{C46753ED-8C34-44EE-A401-FE455BCFAB9F}" destId="{E6C88438-3333-4894-9688-1561CB43563E}" srcOrd="0" destOrd="0" presId="urn:microsoft.com/office/officeart/2005/8/layout/vList3#1"/>
    <dgm:cxn modelId="{71AB3628-7910-4B4A-995F-A432CEEE8339}" type="presParOf" srcId="{C46753ED-8C34-44EE-A401-FE455BCFAB9F}" destId="{813B466F-968B-4E82-A7C5-7E8039362A37}" srcOrd="1" destOrd="0" presId="urn:microsoft.com/office/officeart/2005/8/layout/vList3#1"/>
    <dgm:cxn modelId="{883B3D4E-0E12-45DC-88DC-04CFFBAB4C31}" type="presParOf" srcId="{067776D7-0845-412C-A3ED-2138B08BA997}" destId="{FB064F14-5930-4DB1-A855-7F41AC4C8F51}" srcOrd="1" destOrd="0" presId="urn:microsoft.com/office/officeart/2005/8/layout/vList3#1"/>
    <dgm:cxn modelId="{3BF9FA08-1394-4BB7-898B-0FC60D8BC1E7}" type="presParOf" srcId="{067776D7-0845-412C-A3ED-2138B08BA997}" destId="{C7A75283-693C-43D8-9483-5BE2A3781965}" srcOrd="2" destOrd="0" presId="urn:microsoft.com/office/officeart/2005/8/layout/vList3#1"/>
    <dgm:cxn modelId="{AC03E7D8-EC8F-4DA4-82C1-06D2678EF672}" type="presParOf" srcId="{C7A75283-693C-43D8-9483-5BE2A3781965}" destId="{339CE8AF-526D-43CD-9246-F6EEFD1F1488}" srcOrd="0" destOrd="0" presId="urn:microsoft.com/office/officeart/2005/8/layout/vList3#1"/>
    <dgm:cxn modelId="{903D32A6-EFF0-4EFD-A8AB-70DE3B16E2BC}" type="presParOf" srcId="{C7A75283-693C-43D8-9483-5BE2A3781965}" destId="{B388C3B6-407C-4D5E-89F7-728438B45642}" srcOrd="1" destOrd="0" presId="urn:microsoft.com/office/officeart/2005/8/layout/vList3#1"/>
    <dgm:cxn modelId="{86802E01-EB6C-4A57-8121-31F11CC885C4}" type="presParOf" srcId="{067776D7-0845-412C-A3ED-2138B08BA997}" destId="{BA9025C2-C4E0-423A-8ED8-E330546C15F5}" srcOrd="3" destOrd="0" presId="urn:microsoft.com/office/officeart/2005/8/layout/vList3#1"/>
    <dgm:cxn modelId="{A608084E-9154-4D13-9092-0E60D3845B4E}" type="presParOf" srcId="{067776D7-0845-412C-A3ED-2138B08BA997}" destId="{5894A0E9-52A5-454B-AB2F-447276AD54EB}" srcOrd="4" destOrd="0" presId="urn:microsoft.com/office/officeart/2005/8/layout/vList3#1"/>
    <dgm:cxn modelId="{23E873BE-78CC-4DEF-9DF1-2798486F9A15}" type="presParOf" srcId="{5894A0E9-52A5-454B-AB2F-447276AD54EB}" destId="{9FBAC5DC-5253-4BB3-A1BC-AF4D95FC53B4}" srcOrd="0" destOrd="0" presId="urn:microsoft.com/office/officeart/2005/8/layout/vList3#1"/>
    <dgm:cxn modelId="{6D20C1BC-C7AE-4A14-89BF-7152EF1E0975}" type="presParOf" srcId="{5894A0E9-52A5-454B-AB2F-447276AD54EB}" destId="{8B05BD86-8F54-4F3A-B3FA-CDB6FC97740F}" srcOrd="1" destOrd="0" presId="urn:microsoft.com/office/officeart/2005/8/layout/vList3#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4E6F3D2-2A9E-492D-9D1E-E72FF982DFD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DE35D79C-FCF0-4011-AFF6-E4F60A49BDA0}">
      <dgm:prSet custT="1"/>
      <dgm:spPr/>
      <dgm:t>
        <a:bodyPr/>
        <a:lstStyle/>
        <a:p>
          <a:pPr algn="just"/>
          <a:r>
            <a:rPr lang="ru-RU" sz="1600" dirty="0" smtClean="0"/>
            <a:t>при неустранении членом Ассоциации выявленных нарушений в срок, установленный в решении о приостановлении права осуществлять строительство, реконструкцию, капитальный ремонт объектов капитального строительства</a:t>
          </a:r>
          <a:endParaRPr lang="ru-RU" sz="1600" dirty="0"/>
        </a:p>
      </dgm:t>
    </dgm:pt>
    <dgm:pt modelId="{F1EC7F48-DD62-43A4-9279-EC542F6E7D67}" type="parTrans" cxnId="{1F743403-7A10-4173-8ADE-B9C7ABFFA672}">
      <dgm:prSet/>
      <dgm:spPr/>
      <dgm:t>
        <a:bodyPr/>
        <a:lstStyle/>
        <a:p>
          <a:endParaRPr lang="ru-RU"/>
        </a:p>
      </dgm:t>
    </dgm:pt>
    <dgm:pt modelId="{4D7D51A6-3EFD-4E78-8BCD-11C0C7383C18}" type="sibTrans" cxnId="{1F743403-7A10-4173-8ADE-B9C7ABFFA672}">
      <dgm:prSet/>
      <dgm:spPr/>
      <dgm:t>
        <a:bodyPr/>
        <a:lstStyle/>
        <a:p>
          <a:endParaRPr lang="ru-RU"/>
        </a:p>
      </dgm:t>
    </dgm:pt>
    <dgm:pt modelId="{55E19408-9EA7-47FE-A693-99C018A31D5A}">
      <dgm:prSet custT="1"/>
      <dgm:spPr/>
      <dgm:t>
        <a:bodyPr/>
        <a:lstStyle/>
        <a:p>
          <a:pPr algn="just"/>
          <a:r>
            <a:rPr lang="ru-RU" sz="1600" dirty="0" smtClean="0"/>
            <a:t>при несоблюдении членом Ассоциации требований, установленных законодательством Российской Федерации и/или внутренними документами Ассоциации, повлекшем за собой осуществление выплат из компенсационного фонда (компенсационных фондов) Ассоциации</a:t>
          </a:r>
          <a:endParaRPr lang="ru-RU" sz="1600" dirty="0"/>
        </a:p>
      </dgm:t>
    </dgm:pt>
    <dgm:pt modelId="{68AFA659-B081-436C-B9F1-C573A270C405}" type="parTrans" cxnId="{54C09075-9404-49B5-91BD-EDBC85F32E27}">
      <dgm:prSet/>
      <dgm:spPr/>
      <dgm:t>
        <a:bodyPr/>
        <a:lstStyle/>
        <a:p>
          <a:endParaRPr lang="ru-RU"/>
        </a:p>
      </dgm:t>
    </dgm:pt>
    <dgm:pt modelId="{3819D9C3-64A7-43D5-8185-762E3C48568D}" type="sibTrans" cxnId="{54C09075-9404-49B5-91BD-EDBC85F32E27}">
      <dgm:prSet/>
      <dgm:spPr/>
      <dgm:t>
        <a:bodyPr/>
        <a:lstStyle/>
        <a:p>
          <a:endParaRPr lang="ru-RU"/>
        </a:p>
      </dgm:t>
    </dgm:pt>
    <dgm:pt modelId="{C183537A-9A55-43BB-9450-BCE18F23B9AF}">
      <dgm:prSet custT="1"/>
      <dgm:spPr/>
      <dgm:t>
        <a:bodyPr/>
        <a:lstStyle/>
        <a:p>
          <a:pPr algn="just"/>
          <a:r>
            <a:rPr lang="ru-RU" sz="1500" dirty="0" smtClean="0"/>
            <a:t>при неоднократном в течение одного года или грубом нарушении членом Ассоциации требований законодательства Российской Федерации о градостроительной деятельности, технических регламентов, стандартов на процессы выполнения работ по строительству, реконструкции, капитальному ремонту объектов капитального строительства, утвержденных Национальным объединением саморегулируемых организаций, основанных на членстве лиц, осуществляющих строительство, стандартов Ассоциации, настоящего Положения и/или иных внутренних документов Ассоциации</a:t>
          </a:r>
          <a:endParaRPr lang="ru-RU" sz="1500" dirty="0"/>
        </a:p>
      </dgm:t>
    </dgm:pt>
    <dgm:pt modelId="{88F66EE3-CE69-4BCF-9EBE-9B52E301C46B}" type="parTrans" cxnId="{4021E835-BF3C-4C28-90C3-0D1B7C8231F1}">
      <dgm:prSet/>
      <dgm:spPr/>
      <dgm:t>
        <a:bodyPr/>
        <a:lstStyle/>
        <a:p>
          <a:endParaRPr lang="ru-RU"/>
        </a:p>
      </dgm:t>
    </dgm:pt>
    <dgm:pt modelId="{F07B6536-C26A-4A86-9114-F8F669A8AA8D}" type="sibTrans" cxnId="{4021E835-BF3C-4C28-90C3-0D1B7C8231F1}">
      <dgm:prSet/>
      <dgm:spPr/>
      <dgm:t>
        <a:bodyPr/>
        <a:lstStyle/>
        <a:p>
          <a:endParaRPr lang="ru-RU"/>
        </a:p>
      </dgm:t>
    </dgm:pt>
    <dgm:pt modelId="{089195D1-65AC-406E-931E-7A9744AA08F4}" type="pres">
      <dgm:prSet presAssocID="{94E6F3D2-2A9E-492D-9D1E-E72FF982DFDD}" presName="Name0" presStyleCnt="0">
        <dgm:presLayoutVars>
          <dgm:chMax val="7"/>
          <dgm:chPref val="7"/>
          <dgm:dir/>
        </dgm:presLayoutVars>
      </dgm:prSet>
      <dgm:spPr/>
      <dgm:t>
        <a:bodyPr/>
        <a:lstStyle/>
        <a:p>
          <a:endParaRPr lang="ru-RU"/>
        </a:p>
      </dgm:t>
    </dgm:pt>
    <dgm:pt modelId="{CEAD720E-C5DE-47B4-92D7-1476CA31EC25}" type="pres">
      <dgm:prSet presAssocID="{94E6F3D2-2A9E-492D-9D1E-E72FF982DFDD}" presName="Name1" presStyleCnt="0"/>
      <dgm:spPr/>
    </dgm:pt>
    <dgm:pt modelId="{35689F3D-6DD2-4089-B185-86C5AAEBFB9F}" type="pres">
      <dgm:prSet presAssocID="{94E6F3D2-2A9E-492D-9D1E-E72FF982DFDD}" presName="cycle" presStyleCnt="0"/>
      <dgm:spPr/>
    </dgm:pt>
    <dgm:pt modelId="{64FCE67A-2BA8-41DA-B017-A529839EAA77}" type="pres">
      <dgm:prSet presAssocID="{94E6F3D2-2A9E-492D-9D1E-E72FF982DFDD}" presName="srcNode" presStyleLbl="node1" presStyleIdx="0" presStyleCnt="3"/>
      <dgm:spPr/>
    </dgm:pt>
    <dgm:pt modelId="{85ECC94E-1F9E-45DD-87FC-521352D082AC}" type="pres">
      <dgm:prSet presAssocID="{94E6F3D2-2A9E-492D-9D1E-E72FF982DFDD}" presName="conn" presStyleLbl="parChTrans1D2" presStyleIdx="0" presStyleCnt="1"/>
      <dgm:spPr/>
      <dgm:t>
        <a:bodyPr/>
        <a:lstStyle/>
        <a:p>
          <a:endParaRPr lang="ru-RU"/>
        </a:p>
      </dgm:t>
    </dgm:pt>
    <dgm:pt modelId="{DC5BB45B-7177-4040-9D2D-EBCA3DDD2791}" type="pres">
      <dgm:prSet presAssocID="{94E6F3D2-2A9E-492D-9D1E-E72FF982DFDD}" presName="extraNode" presStyleLbl="node1" presStyleIdx="0" presStyleCnt="3"/>
      <dgm:spPr/>
    </dgm:pt>
    <dgm:pt modelId="{AFEDDBA6-9B97-493C-817E-53F08B319859}" type="pres">
      <dgm:prSet presAssocID="{94E6F3D2-2A9E-492D-9D1E-E72FF982DFDD}" presName="dstNode" presStyleLbl="node1" presStyleIdx="0" presStyleCnt="3"/>
      <dgm:spPr/>
    </dgm:pt>
    <dgm:pt modelId="{500FCFB5-971F-42B3-A468-64601BE4FEF3}" type="pres">
      <dgm:prSet presAssocID="{DE35D79C-FCF0-4011-AFF6-E4F60A49BDA0}" presName="text_1" presStyleLbl="node1" presStyleIdx="0" presStyleCnt="3" custLinFactNeighborX="279" custLinFactNeighborY="-7746">
        <dgm:presLayoutVars>
          <dgm:bulletEnabled val="1"/>
        </dgm:presLayoutVars>
      </dgm:prSet>
      <dgm:spPr/>
      <dgm:t>
        <a:bodyPr/>
        <a:lstStyle/>
        <a:p>
          <a:endParaRPr lang="ru-RU"/>
        </a:p>
      </dgm:t>
    </dgm:pt>
    <dgm:pt modelId="{D370FADC-2B3D-404A-8A47-D44397645600}" type="pres">
      <dgm:prSet presAssocID="{DE35D79C-FCF0-4011-AFF6-E4F60A49BDA0}" presName="accent_1" presStyleCnt="0"/>
      <dgm:spPr/>
    </dgm:pt>
    <dgm:pt modelId="{53CFD593-064F-4CB8-BEC6-01CB6134ADC5}" type="pres">
      <dgm:prSet presAssocID="{DE35D79C-FCF0-4011-AFF6-E4F60A49BDA0}" presName="accentRepeatNode" presStyleLbl="solidFgAcc1" presStyleIdx="0" presStyleCnt="3" custLinFactNeighborX="923" custLinFactNeighborY="-7465"/>
      <dgm:spPr/>
    </dgm:pt>
    <dgm:pt modelId="{2D2BC4C4-4BA7-4F60-9C82-510E91394E7E}" type="pres">
      <dgm:prSet presAssocID="{55E19408-9EA7-47FE-A693-99C018A31D5A}" presName="text_2" presStyleLbl="node1" presStyleIdx="1" presStyleCnt="3" custScaleY="128170" custLinFactNeighborX="-888" custLinFactNeighborY="-16901">
        <dgm:presLayoutVars>
          <dgm:bulletEnabled val="1"/>
        </dgm:presLayoutVars>
      </dgm:prSet>
      <dgm:spPr/>
      <dgm:t>
        <a:bodyPr/>
        <a:lstStyle/>
        <a:p>
          <a:endParaRPr lang="ru-RU"/>
        </a:p>
      </dgm:t>
    </dgm:pt>
    <dgm:pt modelId="{AE1C6393-CA63-497F-9E11-79C5F48C16BA}" type="pres">
      <dgm:prSet presAssocID="{55E19408-9EA7-47FE-A693-99C018A31D5A}" presName="accent_2" presStyleCnt="0"/>
      <dgm:spPr/>
    </dgm:pt>
    <dgm:pt modelId="{90E1B910-6EDC-4D4D-8BD0-BFC363E0585D}" type="pres">
      <dgm:prSet presAssocID="{55E19408-9EA7-47FE-A693-99C018A31D5A}" presName="accentRepeatNode" presStyleLbl="solidFgAcc1" presStyleIdx="1" presStyleCnt="3" custLinFactNeighborX="-1997" custLinFactNeighborY="-13345"/>
      <dgm:spPr/>
    </dgm:pt>
    <dgm:pt modelId="{F210F470-AE5A-45E2-BE7F-247765698CFE}" type="pres">
      <dgm:prSet presAssocID="{C183537A-9A55-43BB-9450-BCE18F23B9AF}" presName="text_3" presStyleLbl="node1" presStyleIdx="2" presStyleCnt="3" custScaleX="96133" custScaleY="185915" custLinFactNeighborX="279" custLinFactNeighborY="9859">
        <dgm:presLayoutVars>
          <dgm:bulletEnabled val="1"/>
        </dgm:presLayoutVars>
      </dgm:prSet>
      <dgm:spPr/>
      <dgm:t>
        <a:bodyPr/>
        <a:lstStyle/>
        <a:p>
          <a:endParaRPr lang="ru-RU"/>
        </a:p>
      </dgm:t>
    </dgm:pt>
    <dgm:pt modelId="{014ABA1B-6A78-450E-893A-7A23FC869B5A}" type="pres">
      <dgm:prSet presAssocID="{C183537A-9A55-43BB-9450-BCE18F23B9AF}" presName="accent_3" presStyleCnt="0"/>
      <dgm:spPr/>
    </dgm:pt>
    <dgm:pt modelId="{FC4A09F3-F75C-41AD-9410-C75D43F2B2E0}" type="pres">
      <dgm:prSet presAssocID="{C183537A-9A55-43BB-9450-BCE18F23B9AF}" presName="accentRepeatNode" presStyleLbl="solidFgAcc1" presStyleIdx="2" presStyleCnt="3" custLinFactNeighborX="-5034" custLinFactNeighborY="1866"/>
      <dgm:spPr/>
    </dgm:pt>
  </dgm:ptLst>
  <dgm:cxnLst>
    <dgm:cxn modelId="{7EE40398-77F6-489E-83B2-26C2D2BA3E22}" type="presOf" srcId="{C183537A-9A55-43BB-9450-BCE18F23B9AF}" destId="{F210F470-AE5A-45E2-BE7F-247765698CFE}" srcOrd="0" destOrd="0" presId="urn:microsoft.com/office/officeart/2008/layout/VerticalCurvedList"/>
    <dgm:cxn modelId="{8D552F4A-1610-4FCC-8421-6248BFAFDB00}" type="presOf" srcId="{55E19408-9EA7-47FE-A693-99C018A31D5A}" destId="{2D2BC4C4-4BA7-4F60-9C82-510E91394E7E}" srcOrd="0" destOrd="0" presId="urn:microsoft.com/office/officeart/2008/layout/VerticalCurvedList"/>
    <dgm:cxn modelId="{54C09075-9404-49B5-91BD-EDBC85F32E27}" srcId="{94E6F3D2-2A9E-492D-9D1E-E72FF982DFDD}" destId="{55E19408-9EA7-47FE-A693-99C018A31D5A}" srcOrd="1" destOrd="0" parTransId="{68AFA659-B081-436C-B9F1-C573A270C405}" sibTransId="{3819D9C3-64A7-43D5-8185-762E3C48568D}"/>
    <dgm:cxn modelId="{42B24E47-400B-470B-9221-DBBE8228F520}" type="presOf" srcId="{DE35D79C-FCF0-4011-AFF6-E4F60A49BDA0}" destId="{500FCFB5-971F-42B3-A468-64601BE4FEF3}" srcOrd="0" destOrd="0" presId="urn:microsoft.com/office/officeart/2008/layout/VerticalCurvedList"/>
    <dgm:cxn modelId="{4021E835-BF3C-4C28-90C3-0D1B7C8231F1}" srcId="{94E6F3D2-2A9E-492D-9D1E-E72FF982DFDD}" destId="{C183537A-9A55-43BB-9450-BCE18F23B9AF}" srcOrd="2" destOrd="0" parTransId="{88F66EE3-CE69-4BCF-9EBE-9B52E301C46B}" sibTransId="{F07B6536-C26A-4A86-9114-F8F669A8AA8D}"/>
    <dgm:cxn modelId="{1F743403-7A10-4173-8ADE-B9C7ABFFA672}" srcId="{94E6F3D2-2A9E-492D-9D1E-E72FF982DFDD}" destId="{DE35D79C-FCF0-4011-AFF6-E4F60A49BDA0}" srcOrd="0" destOrd="0" parTransId="{F1EC7F48-DD62-43A4-9279-EC542F6E7D67}" sibTransId="{4D7D51A6-3EFD-4E78-8BCD-11C0C7383C18}"/>
    <dgm:cxn modelId="{59690A01-CEE1-4904-9D9E-53A2D7CFB835}" type="presOf" srcId="{94E6F3D2-2A9E-492D-9D1E-E72FF982DFDD}" destId="{089195D1-65AC-406E-931E-7A9744AA08F4}" srcOrd="0" destOrd="0" presId="urn:microsoft.com/office/officeart/2008/layout/VerticalCurvedList"/>
    <dgm:cxn modelId="{5F6A9745-6157-4FC9-B6F1-2F7324CFE486}" type="presOf" srcId="{4D7D51A6-3EFD-4E78-8BCD-11C0C7383C18}" destId="{85ECC94E-1F9E-45DD-87FC-521352D082AC}" srcOrd="0" destOrd="0" presId="urn:microsoft.com/office/officeart/2008/layout/VerticalCurvedList"/>
    <dgm:cxn modelId="{AC7C945A-10DD-42DB-835B-519CF7AB6C5F}" type="presParOf" srcId="{089195D1-65AC-406E-931E-7A9744AA08F4}" destId="{CEAD720E-C5DE-47B4-92D7-1476CA31EC25}" srcOrd="0" destOrd="0" presId="urn:microsoft.com/office/officeart/2008/layout/VerticalCurvedList"/>
    <dgm:cxn modelId="{39F87EBA-F14C-4A89-9302-07F1B731F98B}" type="presParOf" srcId="{CEAD720E-C5DE-47B4-92D7-1476CA31EC25}" destId="{35689F3D-6DD2-4089-B185-86C5AAEBFB9F}" srcOrd="0" destOrd="0" presId="urn:microsoft.com/office/officeart/2008/layout/VerticalCurvedList"/>
    <dgm:cxn modelId="{C461C411-6235-4393-9DF5-47297E585FBA}" type="presParOf" srcId="{35689F3D-6DD2-4089-B185-86C5AAEBFB9F}" destId="{64FCE67A-2BA8-41DA-B017-A529839EAA77}" srcOrd="0" destOrd="0" presId="urn:microsoft.com/office/officeart/2008/layout/VerticalCurvedList"/>
    <dgm:cxn modelId="{7421491B-D59C-4E40-B777-860E592D0380}" type="presParOf" srcId="{35689F3D-6DD2-4089-B185-86C5AAEBFB9F}" destId="{85ECC94E-1F9E-45DD-87FC-521352D082AC}" srcOrd="1" destOrd="0" presId="urn:microsoft.com/office/officeart/2008/layout/VerticalCurvedList"/>
    <dgm:cxn modelId="{B01E2892-989F-48D9-92DE-2EE2D4A89F91}" type="presParOf" srcId="{35689F3D-6DD2-4089-B185-86C5AAEBFB9F}" destId="{DC5BB45B-7177-4040-9D2D-EBCA3DDD2791}" srcOrd="2" destOrd="0" presId="urn:microsoft.com/office/officeart/2008/layout/VerticalCurvedList"/>
    <dgm:cxn modelId="{2418BA1F-6ACC-4168-A859-02182DF0CA06}" type="presParOf" srcId="{35689F3D-6DD2-4089-B185-86C5AAEBFB9F}" destId="{AFEDDBA6-9B97-493C-817E-53F08B319859}" srcOrd="3" destOrd="0" presId="urn:microsoft.com/office/officeart/2008/layout/VerticalCurvedList"/>
    <dgm:cxn modelId="{2B9C081A-AC65-4379-BD1E-7AFC9A513019}" type="presParOf" srcId="{CEAD720E-C5DE-47B4-92D7-1476CA31EC25}" destId="{500FCFB5-971F-42B3-A468-64601BE4FEF3}" srcOrd="1" destOrd="0" presId="urn:microsoft.com/office/officeart/2008/layout/VerticalCurvedList"/>
    <dgm:cxn modelId="{688F5D0A-7D2D-4500-875E-C38C0F29B947}" type="presParOf" srcId="{CEAD720E-C5DE-47B4-92D7-1476CA31EC25}" destId="{D370FADC-2B3D-404A-8A47-D44397645600}" srcOrd="2" destOrd="0" presId="urn:microsoft.com/office/officeart/2008/layout/VerticalCurvedList"/>
    <dgm:cxn modelId="{A708FA14-11E7-4D4A-BBE1-F50027D48562}" type="presParOf" srcId="{D370FADC-2B3D-404A-8A47-D44397645600}" destId="{53CFD593-064F-4CB8-BEC6-01CB6134ADC5}" srcOrd="0" destOrd="0" presId="urn:microsoft.com/office/officeart/2008/layout/VerticalCurvedList"/>
    <dgm:cxn modelId="{15BCCDC5-899E-4BA8-8234-70DC595EEDF5}" type="presParOf" srcId="{CEAD720E-C5DE-47B4-92D7-1476CA31EC25}" destId="{2D2BC4C4-4BA7-4F60-9C82-510E91394E7E}" srcOrd="3" destOrd="0" presId="urn:microsoft.com/office/officeart/2008/layout/VerticalCurvedList"/>
    <dgm:cxn modelId="{D41FFFCC-35FE-4C28-AC81-2A35D2A9D7D5}" type="presParOf" srcId="{CEAD720E-C5DE-47B4-92D7-1476CA31EC25}" destId="{AE1C6393-CA63-497F-9E11-79C5F48C16BA}" srcOrd="4" destOrd="0" presId="urn:microsoft.com/office/officeart/2008/layout/VerticalCurvedList"/>
    <dgm:cxn modelId="{C5505DD7-CDE1-42CD-AB25-568D24BA3879}" type="presParOf" srcId="{AE1C6393-CA63-497F-9E11-79C5F48C16BA}" destId="{90E1B910-6EDC-4D4D-8BD0-BFC363E0585D}" srcOrd="0" destOrd="0" presId="urn:microsoft.com/office/officeart/2008/layout/VerticalCurvedList"/>
    <dgm:cxn modelId="{F953D26B-546D-4AD2-B055-01887E572F38}" type="presParOf" srcId="{CEAD720E-C5DE-47B4-92D7-1476CA31EC25}" destId="{F210F470-AE5A-45E2-BE7F-247765698CFE}" srcOrd="5" destOrd="0" presId="urn:microsoft.com/office/officeart/2008/layout/VerticalCurvedList"/>
    <dgm:cxn modelId="{C586B669-6AD0-4963-9F9B-E5DDC3A494D3}" type="presParOf" srcId="{CEAD720E-C5DE-47B4-92D7-1476CA31EC25}" destId="{014ABA1B-6A78-450E-893A-7A23FC869B5A}" srcOrd="6" destOrd="0" presId="urn:microsoft.com/office/officeart/2008/layout/VerticalCurvedList"/>
    <dgm:cxn modelId="{E993D1CB-7DCA-4504-98D8-0F7E0EF1CD99}" type="presParOf" srcId="{014ABA1B-6A78-450E-893A-7A23FC869B5A}" destId="{FC4A09F3-F75C-41AD-9410-C75D43F2B2E0}"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4E6F3D2-2A9E-492D-9D1E-E72FF982DFD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D249313C-2A0C-4836-B5BA-9623EB937E0D}">
      <dgm:prSet custT="1"/>
      <dgm:spPr/>
      <dgm:t>
        <a:bodyPr/>
        <a:lstStyle/>
        <a:p>
          <a:pPr algn="just"/>
          <a:r>
            <a:rPr lang="ru-RU" sz="1800" dirty="0" smtClean="0"/>
            <a:t>при неоднократном нарушении срока уплаты членских взносов или неуплате членских взносов</a:t>
          </a:r>
          <a:endParaRPr lang="ru-RU" sz="1800" dirty="0"/>
        </a:p>
      </dgm:t>
    </dgm:pt>
    <dgm:pt modelId="{748EFA01-9017-4C90-BE56-27CD6FF8CD62}" type="parTrans" cxnId="{569EE91E-C4F0-417C-94DE-383E8141A269}">
      <dgm:prSet/>
      <dgm:spPr/>
      <dgm:t>
        <a:bodyPr/>
        <a:lstStyle/>
        <a:p>
          <a:endParaRPr lang="ru-RU"/>
        </a:p>
      </dgm:t>
    </dgm:pt>
    <dgm:pt modelId="{18D6FF5F-B6DB-4A4D-88E0-28D0B5139AAE}" type="sibTrans" cxnId="{569EE91E-C4F0-417C-94DE-383E8141A269}">
      <dgm:prSet/>
      <dgm:spPr/>
      <dgm:t>
        <a:bodyPr/>
        <a:lstStyle/>
        <a:p>
          <a:endParaRPr lang="ru-RU"/>
        </a:p>
      </dgm:t>
    </dgm:pt>
    <dgm:pt modelId="{E14FC025-9124-45B5-A089-5CE8ABB637D8}">
      <dgm:prSet custT="1"/>
      <dgm:spPr/>
      <dgm:t>
        <a:bodyPr/>
        <a:lstStyle/>
        <a:p>
          <a:pPr algn="just"/>
          <a:r>
            <a:rPr lang="ru-RU" sz="1800" dirty="0" smtClean="0"/>
            <a:t>невнесение дополнительного взноса в компенсационный фонд возмещения вреда Ассоциации в установленный срок в соответствии с Положением о компенсационном фонде возмещения вреда Ассоциации</a:t>
          </a:r>
          <a:endParaRPr lang="ru-RU" sz="1800" dirty="0"/>
        </a:p>
      </dgm:t>
    </dgm:pt>
    <dgm:pt modelId="{B720AE7A-8ABC-404D-A32D-45D99DDCE520}" type="parTrans" cxnId="{4DE548D9-6A5D-487E-9008-6BE03134ECA0}">
      <dgm:prSet/>
      <dgm:spPr/>
      <dgm:t>
        <a:bodyPr/>
        <a:lstStyle/>
        <a:p>
          <a:endParaRPr lang="ru-RU"/>
        </a:p>
      </dgm:t>
    </dgm:pt>
    <dgm:pt modelId="{E58FDCCC-6FF6-4493-B82A-451CB27E0095}" type="sibTrans" cxnId="{4DE548D9-6A5D-487E-9008-6BE03134ECA0}">
      <dgm:prSet/>
      <dgm:spPr/>
      <dgm:t>
        <a:bodyPr/>
        <a:lstStyle/>
        <a:p>
          <a:endParaRPr lang="ru-RU"/>
        </a:p>
      </dgm:t>
    </dgm:pt>
    <dgm:pt modelId="{F0B09635-2656-42E0-8D5E-204220543625}">
      <dgm:prSet custT="1"/>
      <dgm:spPr/>
      <dgm:t>
        <a:bodyPr/>
        <a:lstStyle/>
        <a:p>
          <a:pPr algn="just"/>
          <a:r>
            <a:rPr lang="ru-RU" sz="1800" dirty="0" smtClean="0"/>
            <a:t>невнесение дополнительного взноса в компенсационный фонд обеспечения договорных обязательств Ассоциации в установленный срок в соответствии с Положением о компенсационном фонде обеспечения договорных обязательств Ассоциации</a:t>
          </a:r>
          <a:endParaRPr lang="ru-RU" sz="1800" dirty="0"/>
        </a:p>
      </dgm:t>
    </dgm:pt>
    <dgm:pt modelId="{2EF5EDAD-7968-4F91-827F-08357AAECB7A}" type="parTrans" cxnId="{38BBA8C4-70B5-4820-B7AB-2A9A65B3329D}">
      <dgm:prSet/>
      <dgm:spPr/>
      <dgm:t>
        <a:bodyPr/>
        <a:lstStyle/>
        <a:p>
          <a:endParaRPr lang="ru-RU"/>
        </a:p>
      </dgm:t>
    </dgm:pt>
    <dgm:pt modelId="{33EF6705-C990-48EB-911B-B7CB6BA6547D}" type="sibTrans" cxnId="{38BBA8C4-70B5-4820-B7AB-2A9A65B3329D}">
      <dgm:prSet/>
      <dgm:spPr/>
      <dgm:t>
        <a:bodyPr/>
        <a:lstStyle/>
        <a:p>
          <a:endParaRPr lang="ru-RU"/>
        </a:p>
      </dgm:t>
    </dgm:pt>
    <dgm:pt modelId="{BB7981EC-2680-4B8D-BEB7-1EBF67C47DD1}">
      <dgm:prSet custT="1"/>
      <dgm:spPr/>
      <dgm:t>
        <a:bodyPr/>
        <a:lstStyle/>
        <a:p>
          <a:pPr algn="just"/>
          <a:r>
            <a:rPr lang="ru-RU" sz="1800" dirty="0" smtClean="0"/>
            <a:t>иных случаях, в соответствии с Федеральным законом «О саморегулируемых организациях»</a:t>
          </a:r>
          <a:endParaRPr lang="ru-RU" sz="1800" dirty="0"/>
        </a:p>
      </dgm:t>
    </dgm:pt>
    <dgm:pt modelId="{B34F1E58-BABA-447F-84E5-581DD42C7509}" type="parTrans" cxnId="{9D6DEF42-3125-4336-947D-B4CCB0F737D6}">
      <dgm:prSet/>
      <dgm:spPr/>
      <dgm:t>
        <a:bodyPr/>
        <a:lstStyle/>
        <a:p>
          <a:endParaRPr lang="ru-RU"/>
        </a:p>
      </dgm:t>
    </dgm:pt>
    <dgm:pt modelId="{57E4E69C-CA41-4B43-8908-1F8E9133315C}" type="sibTrans" cxnId="{9D6DEF42-3125-4336-947D-B4CCB0F737D6}">
      <dgm:prSet/>
      <dgm:spPr/>
      <dgm:t>
        <a:bodyPr/>
        <a:lstStyle/>
        <a:p>
          <a:endParaRPr lang="ru-RU"/>
        </a:p>
      </dgm:t>
    </dgm:pt>
    <dgm:pt modelId="{089195D1-65AC-406E-931E-7A9744AA08F4}" type="pres">
      <dgm:prSet presAssocID="{94E6F3D2-2A9E-492D-9D1E-E72FF982DFDD}" presName="Name0" presStyleCnt="0">
        <dgm:presLayoutVars>
          <dgm:chMax val="7"/>
          <dgm:chPref val="7"/>
          <dgm:dir/>
        </dgm:presLayoutVars>
      </dgm:prSet>
      <dgm:spPr/>
      <dgm:t>
        <a:bodyPr/>
        <a:lstStyle/>
        <a:p>
          <a:endParaRPr lang="ru-RU"/>
        </a:p>
      </dgm:t>
    </dgm:pt>
    <dgm:pt modelId="{CEAD720E-C5DE-47B4-92D7-1476CA31EC25}" type="pres">
      <dgm:prSet presAssocID="{94E6F3D2-2A9E-492D-9D1E-E72FF982DFDD}" presName="Name1" presStyleCnt="0"/>
      <dgm:spPr/>
    </dgm:pt>
    <dgm:pt modelId="{35689F3D-6DD2-4089-B185-86C5AAEBFB9F}" type="pres">
      <dgm:prSet presAssocID="{94E6F3D2-2A9E-492D-9D1E-E72FF982DFDD}" presName="cycle" presStyleCnt="0"/>
      <dgm:spPr/>
    </dgm:pt>
    <dgm:pt modelId="{64FCE67A-2BA8-41DA-B017-A529839EAA77}" type="pres">
      <dgm:prSet presAssocID="{94E6F3D2-2A9E-492D-9D1E-E72FF982DFDD}" presName="srcNode" presStyleLbl="node1" presStyleIdx="0" presStyleCnt="4"/>
      <dgm:spPr/>
    </dgm:pt>
    <dgm:pt modelId="{85ECC94E-1F9E-45DD-87FC-521352D082AC}" type="pres">
      <dgm:prSet presAssocID="{94E6F3D2-2A9E-492D-9D1E-E72FF982DFDD}" presName="conn" presStyleLbl="parChTrans1D2" presStyleIdx="0" presStyleCnt="1"/>
      <dgm:spPr/>
      <dgm:t>
        <a:bodyPr/>
        <a:lstStyle/>
        <a:p>
          <a:endParaRPr lang="ru-RU"/>
        </a:p>
      </dgm:t>
    </dgm:pt>
    <dgm:pt modelId="{DC5BB45B-7177-4040-9D2D-EBCA3DDD2791}" type="pres">
      <dgm:prSet presAssocID="{94E6F3D2-2A9E-492D-9D1E-E72FF982DFDD}" presName="extraNode" presStyleLbl="node1" presStyleIdx="0" presStyleCnt="4"/>
      <dgm:spPr/>
    </dgm:pt>
    <dgm:pt modelId="{AFEDDBA6-9B97-493C-817E-53F08B319859}" type="pres">
      <dgm:prSet presAssocID="{94E6F3D2-2A9E-492D-9D1E-E72FF982DFDD}" presName="dstNode" presStyleLbl="node1" presStyleIdx="0" presStyleCnt="4"/>
      <dgm:spPr/>
    </dgm:pt>
    <dgm:pt modelId="{C7A072EF-F498-4A88-ADF8-1E5B87DD3814}" type="pres">
      <dgm:prSet presAssocID="{D249313C-2A0C-4836-B5BA-9623EB937E0D}" presName="text_1" presStyleLbl="node1" presStyleIdx="0" presStyleCnt="4">
        <dgm:presLayoutVars>
          <dgm:bulletEnabled val="1"/>
        </dgm:presLayoutVars>
      </dgm:prSet>
      <dgm:spPr/>
      <dgm:t>
        <a:bodyPr/>
        <a:lstStyle/>
        <a:p>
          <a:endParaRPr lang="ru-RU"/>
        </a:p>
      </dgm:t>
    </dgm:pt>
    <dgm:pt modelId="{B8DE3CDE-C974-41D6-92BF-0B79D3E28A23}" type="pres">
      <dgm:prSet presAssocID="{D249313C-2A0C-4836-B5BA-9623EB937E0D}" presName="accent_1" presStyleCnt="0"/>
      <dgm:spPr/>
    </dgm:pt>
    <dgm:pt modelId="{82FFE320-7B6D-4780-B892-BE1F9B66BC61}" type="pres">
      <dgm:prSet presAssocID="{D249313C-2A0C-4836-B5BA-9623EB937E0D}" presName="accentRepeatNode" presStyleLbl="solidFgAcc1" presStyleIdx="0" presStyleCnt="4"/>
      <dgm:spPr/>
    </dgm:pt>
    <dgm:pt modelId="{9D437A2B-0BF0-4881-B571-811092217802}" type="pres">
      <dgm:prSet presAssocID="{E14FC025-9124-45B5-A089-5CE8ABB637D8}" presName="text_2" presStyleLbl="node1" presStyleIdx="1" presStyleCnt="4" custScaleY="133788">
        <dgm:presLayoutVars>
          <dgm:bulletEnabled val="1"/>
        </dgm:presLayoutVars>
      </dgm:prSet>
      <dgm:spPr/>
      <dgm:t>
        <a:bodyPr/>
        <a:lstStyle/>
        <a:p>
          <a:endParaRPr lang="ru-RU"/>
        </a:p>
      </dgm:t>
    </dgm:pt>
    <dgm:pt modelId="{504FCFBE-2B51-4819-9EEC-BB5497DCD720}" type="pres">
      <dgm:prSet presAssocID="{E14FC025-9124-45B5-A089-5CE8ABB637D8}" presName="accent_2" presStyleCnt="0"/>
      <dgm:spPr/>
    </dgm:pt>
    <dgm:pt modelId="{9180552E-CC24-4ADC-99A7-9A684E9EEB9E}" type="pres">
      <dgm:prSet presAssocID="{E14FC025-9124-45B5-A089-5CE8ABB637D8}" presName="accentRepeatNode" presStyleLbl="solidFgAcc1" presStyleIdx="1" presStyleCnt="4"/>
      <dgm:spPr/>
    </dgm:pt>
    <dgm:pt modelId="{A72AC963-EB72-4F38-854A-974F9C84CBDC}" type="pres">
      <dgm:prSet presAssocID="{F0B09635-2656-42E0-8D5E-204220543625}" presName="text_3" presStyleLbl="node1" presStyleIdx="2" presStyleCnt="4" custScaleY="177491" custLinFactNeighborX="-126" custLinFactNeighborY="14770">
        <dgm:presLayoutVars>
          <dgm:bulletEnabled val="1"/>
        </dgm:presLayoutVars>
      </dgm:prSet>
      <dgm:spPr/>
      <dgm:t>
        <a:bodyPr/>
        <a:lstStyle/>
        <a:p>
          <a:endParaRPr lang="ru-RU"/>
        </a:p>
      </dgm:t>
    </dgm:pt>
    <dgm:pt modelId="{E95F53FF-5FD2-4F63-9E9C-B413B32496B0}" type="pres">
      <dgm:prSet presAssocID="{F0B09635-2656-42E0-8D5E-204220543625}" presName="accent_3" presStyleCnt="0"/>
      <dgm:spPr/>
    </dgm:pt>
    <dgm:pt modelId="{ED05BA28-1E75-4078-9029-E41D825210F2}" type="pres">
      <dgm:prSet presAssocID="{F0B09635-2656-42E0-8D5E-204220543625}" presName="accentRepeatNode" presStyleLbl="solidFgAcc1" presStyleIdx="2" presStyleCnt="4"/>
      <dgm:spPr/>
    </dgm:pt>
    <dgm:pt modelId="{1DE2DDE5-A0CE-46CC-9544-A1F808C5DEC0}" type="pres">
      <dgm:prSet presAssocID="{BB7981EC-2680-4B8D-BEB7-1EBF67C47DD1}" presName="text_4" presStyleLbl="node1" presStyleIdx="3" presStyleCnt="4" custLinFactNeighborX="130" custLinFactNeighborY="12645">
        <dgm:presLayoutVars>
          <dgm:bulletEnabled val="1"/>
        </dgm:presLayoutVars>
      </dgm:prSet>
      <dgm:spPr/>
      <dgm:t>
        <a:bodyPr/>
        <a:lstStyle/>
        <a:p>
          <a:endParaRPr lang="ru-RU"/>
        </a:p>
      </dgm:t>
    </dgm:pt>
    <dgm:pt modelId="{2544FD84-C459-47E2-A67D-2ACD63B1DEF8}" type="pres">
      <dgm:prSet presAssocID="{BB7981EC-2680-4B8D-BEB7-1EBF67C47DD1}" presName="accent_4" presStyleCnt="0"/>
      <dgm:spPr/>
    </dgm:pt>
    <dgm:pt modelId="{609D0366-DA81-40F2-960A-2274096244D3}" type="pres">
      <dgm:prSet presAssocID="{BB7981EC-2680-4B8D-BEB7-1EBF67C47DD1}" presName="accentRepeatNode" presStyleLbl="solidFgAcc1" presStyleIdx="3" presStyleCnt="4" custLinFactNeighborX="-264" custLinFactNeighborY="5467"/>
      <dgm:spPr/>
    </dgm:pt>
  </dgm:ptLst>
  <dgm:cxnLst>
    <dgm:cxn modelId="{2C0B6964-1783-4F50-AF59-9A28C068A893}" type="presOf" srcId="{E14FC025-9124-45B5-A089-5CE8ABB637D8}" destId="{9D437A2B-0BF0-4881-B571-811092217802}" srcOrd="0" destOrd="0" presId="urn:microsoft.com/office/officeart/2008/layout/VerticalCurvedList"/>
    <dgm:cxn modelId="{A3F87326-2563-4061-9377-B41D42E14FE5}" type="presOf" srcId="{BB7981EC-2680-4B8D-BEB7-1EBF67C47DD1}" destId="{1DE2DDE5-A0CE-46CC-9544-A1F808C5DEC0}" srcOrd="0" destOrd="0" presId="urn:microsoft.com/office/officeart/2008/layout/VerticalCurvedList"/>
    <dgm:cxn modelId="{9D6DEF42-3125-4336-947D-B4CCB0F737D6}" srcId="{94E6F3D2-2A9E-492D-9D1E-E72FF982DFDD}" destId="{BB7981EC-2680-4B8D-BEB7-1EBF67C47DD1}" srcOrd="3" destOrd="0" parTransId="{B34F1E58-BABA-447F-84E5-581DD42C7509}" sibTransId="{57E4E69C-CA41-4B43-8908-1F8E9133315C}"/>
    <dgm:cxn modelId="{4C2D7DB3-CFD7-479E-84C2-C7B87420BC35}" type="presOf" srcId="{D249313C-2A0C-4836-B5BA-9623EB937E0D}" destId="{C7A072EF-F498-4A88-ADF8-1E5B87DD3814}" srcOrd="0" destOrd="0" presId="urn:microsoft.com/office/officeart/2008/layout/VerticalCurvedList"/>
    <dgm:cxn modelId="{569EE91E-C4F0-417C-94DE-383E8141A269}" srcId="{94E6F3D2-2A9E-492D-9D1E-E72FF982DFDD}" destId="{D249313C-2A0C-4836-B5BA-9623EB937E0D}" srcOrd="0" destOrd="0" parTransId="{748EFA01-9017-4C90-BE56-27CD6FF8CD62}" sibTransId="{18D6FF5F-B6DB-4A4D-88E0-28D0B5139AAE}"/>
    <dgm:cxn modelId="{28D416BD-BF4A-4E83-A251-2171EA94756B}" type="presOf" srcId="{18D6FF5F-B6DB-4A4D-88E0-28D0B5139AAE}" destId="{85ECC94E-1F9E-45DD-87FC-521352D082AC}" srcOrd="0" destOrd="0" presId="urn:microsoft.com/office/officeart/2008/layout/VerticalCurvedList"/>
    <dgm:cxn modelId="{4DE548D9-6A5D-487E-9008-6BE03134ECA0}" srcId="{94E6F3D2-2A9E-492D-9D1E-E72FF982DFDD}" destId="{E14FC025-9124-45B5-A089-5CE8ABB637D8}" srcOrd="1" destOrd="0" parTransId="{B720AE7A-8ABC-404D-A32D-45D99DDCE520}" sibTransId="{E58FDCCC-6FF6-4493-B82A-451CB27E0095}"/>
    <dgm:cxn modelId="{38BBA8C4-70B5-4820-B7AB-2A9A65B3329D}" srcId="{94E6F3D2-2A9E-492D-9D1E-E72FF982DFDD}" destId="{F0B09635-2656-42E0-8D5E-204220543625}" srcOrd="2" destOrd="0" parTransId="{2EF5EDAD-7968-4F91-827F-08357AAECB7A}" sibTransId="{33EF6705-C990-48EB-911B-B7CB6BA6547D}"/>
    <dgm:cxn modelId="{C10076DE-FD1E-4813-AD12-E8CD20201966}" type="presOf" srcId="{94E6F3D2-2A9E-492D-9D1E-E72FF982DFDD}" destId="{089195D1-65AC-406E-931E-7A9744AA08F4}" srcOrd="0" destOrd="0" presId="urn:microsoft.com/office/officeart/2008/layout/VerticalCurvedList"/>
    <dgm:cxn modelId="{CF9FE207-19B2-40D0-969F-3D35548E1B80}" type="presOf" srcId="{F0B09635-2656-42E0-8D5E-204220543625}" destId="{A72AC963-EB72-4F38-854A-974F9C84CBDC}" srcOrd="0" destOrd="0" presId="urn:microsoft.com/office/officeart/2008/layout/VerticalCurvedList"/>
    <dgm:cxn modelId="{79B88DD0-4767-4515-9FA9-AD258AD812EE}" type="presParOf" srcId="{089195D1-65AC-406E-931E-7A9744AA08F4}" destId="{CEAD720E-C5DE-47B4-92D7-1476CA31EC25}" srcOrd="0" destOrd="0" presId="urn:microsoft.com/office/officeart/2008/layout/VerticalCurvedList"/>
    <dgm:cxn modelId="{A9DD15FA-DBEC-4729-9FC5-1118FD0B1C19}" type="presParOf" srcId="{CEAD720E-C5DE-47B4-92D7-1476CA31EC25}" destId="{35689F3D-6DD2-4089-B185-86C5AAEBFB9F}" srcOrd="0" destOrd="0" presId="urn:microsoft.com/office/officeart/2008/layout/VerticalCurvedList"/>
    <dgm:cxn modelId="{F8690618-3205-4536-BC6C-B9BA7D5DE791}" type="presParOf" srcId="{35689F3D-6DD2-4089-B185-86C5AAEBFB9F}" destId="{64FCE67A-2BA8-41DA-B017-A529839EAA77}" srcOrd="0" destOrd="0" presId="urn:microsoft.com/office/officeart/2008/layout/VerticalCurvedList"/>
    <dgm:cxn modelId="{100D7003-6BA6-4F09-A1B8-0A99669FAA61}" type="presParOf" srcId="{35689F3D-6DD2-4089-B185-86C5AAEBFB9F}" destId="{85ECC94E-1F9E-45DD-87FC-521352D082AC}" srcOrd="1" destOrd="0" presId="urn:microsoft.com/office/officeart/2008/layout/VerticalCurvedList"/>
    <dgm:cxn modelId="{04E2391F-DC8E-4FF1-9F92-7ABFB2443F78}" type="presParOf" srcId="{35689F3D-6DD2-4089-B185-86C5AAEBFB9F}" destId="{DC5BB45B-7177-4040-9D2D-EBCA3DDD2791}" srcOrd="2" destOrd="0" presId="urn:microsoft.com/office/officeart/2008/layout/VerticalCurvedList"/>
    <dgm:cxn modelId="{BE7F79B6-6537-45E5-AD61-5AFEAD85F37D}" type="presParOf" srcId="{35689F3D-6DD2-4089-B185-86C5AAEBFB9F}" destId="{AFEDDBA6-9B97-493C-817E-53F08B319859}" srcOrd="3" destOrd="0" presId="urn:microsoft.com/office/officeart/2008/layout/VerticalCurvedList"/>
    <dgm:cxn modelId="{947B24FF-5C5C-43E0-B6D1-4C500E617BFE}" type="presParOf" srcId="{CEAD720E-C5DE-47B4-92D7-1476CA31EC25}" destId="{C7A072EF-F498-4A88-ADF8-1E5B87DD3814}" srcOrd="1" destOrd="0" presId="urn:microsoft.com/office/officeart/2008/layout/VerticalCurvedList"/>
    <dgm:cxn modelId="{BB9D525F-76CC-47C4-9297-52399DC5BB9B}" type="presParOf" srcId="{CEAD720E-C5DE-47B4-92D7-1476CA31EC25}" destId="{B8DE3CDE-C974-41D6-92BF-0B79D3E28A23}" srcOrd="2" destOrd="0" presId="urn:microsoft.com/office/officeart/2008/layout/VerticalCurvedList"/>
    <dgm:cxn modelId="{9F80C2C2-80B2-406F-A53B-971218AE3A12}" type="presParOf" srcId="{B8DE3CDE-C974-41D6-92BF-0B79D3E28A23}" destId="{82FFE320-7B6D-4780-B892-BE1F9B66BC61}" srcOrd="0" destOrd="0" presId="urn:microsoft.com/office/officeart/2008/layout/VerticalCurvedList"/>
    <dgm:cxn modelId="{AA99A93D-82A7-4F71-B107-5F783C282BD2}" type="presParOf" srcId="{CEAD720E-C5DE-47B4-92D7-1476CA31EC25}" destId="{9D437A2B-0BF0-4881-B571-811092217802}" srcOrd="3" destOrd="0" presId="urn:microsoft.com/office/officeart/2008/layout/VerticalCurvedList"/>
    <dgm:cxn modelId="{148D55A6-DDE7-41DE-B220-3407D65C6E40}" type="presParOf" srcId="{CEAD720E-C5DE-47B4-92D7-1476CA31EC25}" destId="{504FCFBE-2B51-4819-9EEC-BB5497DCD720}" srcOrd="4" destOrd="0" presId="urn:microsoft.com/office/officeart/2008/layout/VerticalCurvedList"/>
    <dgm:cxn modelId="{0045F35D-2016-4427-9216-5BE84E388B88}" type="presParOf" srcId="{504FCFBE-2B51-4819-9EEC-BB5497DCD720}" destId="{9180552E-CC24-4ADC-99A7-9A684E9EEB9E}" srcOrd="0" destOrd="0" presId="urn:microsoft.com/office/officeart/2008/layout/VerticalCurvedList"/>
    <dgm:cxn modelId="{8A5A8BB7-40B2-4424-BF11-3085EBCFF41C}" type="presParOf" srcId="{CEAD720E-C5DE-47B4-92D7-1476CA31EC25}" destId="{A72AC963-EB72-4F38-854A-974F9C84CBDC}" srcOrd="5" destOrd="0" presId="urn:microsoft.com/office/officeart/2008/layout/VerticalCurvedList"/>
    <dgm:cxn modelId="{5E5932B9-9E16-4676-86F1-4EAE5619D756}" type="presParOf" srcId="{CEAD720E-C5DE-47B4-92D7-1476CA31EC25}" destId="{E95F53FF-5FD2-4F63-9E9C-B413B32496B0}" srcOrd="6" destOrd="0" presId="urn:microsoft.com/office/officeart/2008/layout/VerticalCurvedList"/>
    <dgm:cxn modelId="{5255750D-BD00-480D-A8C2-8AD74B95E895}" type="presParOf" srcId="{E95F53FF-5FD2-4F63-9E9C-B413B32496B0}" destId="{ED05BA28-1E75-4078-9029-E41D825210F2}" srcOrd="0" destOrd="0" presId="urn:microsoft.com/office/officeart/2008/layout/VerticalCurvedList"/>
    <dgm:cxn modelId="{D7EF43E7-7CCB-4A30-83D5-65A16AFF2E6C}" type="presParOf" srcId="{CEAD720E-C5DE-47B4-92D7-1476CA31EC25}" destId="{1DE2DDE5-A0CE-46CC-9544-A1F808C5DEC0}" srcOrd="7" destOrd="0" presId="urn:microsoft.com/office/officeart/2008/layout/VerticalCurvedList"/>
    <dgm:cxn modelId="{731B0747-42B3-4CBC-A75A-08129B393082}" type="presParOf" srcId="{CEAD720E-C5DE-47B4-92D7-1476CA31EC25}" destId="{2544FD84-C459-47E2-A67D-2ACD63B1DEF8}" srcOrd="8" destOrd="0" presId="urn:microsoft.com/office/officeart/2008/layout/VerticalCurvedList"/>
    <dgm:cxn modelId="{630B8E74-7B16-46FC-90B2-7D180DE20046}" type="presParOf" srcId="{2544FD84-C459-47E2-A67D-2ACD63B1DEF8}" destId="{609D0366-DA81-40F2-960A-2274096244D3}"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28452B2-7FC9-44DC-8B1C-117CB69CC183}" type="doc">
      <dgm:prSet loTypeId="urn:microsoft.com/office/officeart/2005/8/layout/vList3#2" loCatId="list" qsTypeId="urn:microsoft.com/office/officeart/2005/8/quickstyle/simple1" qsCatId="simple" csTypeId="urn:microsoft.com/office/officeart/2005/8/colors/accent1_2" csCatId="accent1" phldr="1"/>
      <dgm:spPr/>
    </dgm:pt>
    <dgm:pt modelId="{58F8ADC1-0C8C-457F-B864-EF0CF1D9DAA4}">
      <dgm:prSet phldrT="[Текст]" custT="1"/>
      <dgm:spPr/>
      <dgm:t>
        <a:bodyPr/>
        <a:lstStyle/>
        <a:p>
          <a:pPr algn="r"/>
          <a:r>
            <a:rPr lang="ru-RU" sz="3200" dirty="0" smtClean="0"/>
            <a:t>         </a:t>
          </a:r>
          <a:r>
            <a:rPr lang="ru-RU" sz="2800" dirty="0" smtClean="0"/>
            <a:t>Не включены специальности, полученные в учебных заведениях, подведомственных Минобороны РФ</a:t>
          </a:r>
          <a:endParaRPr lang="ru-RU" sz="2800" dirty="0"/>
        </a:p>
      </dgm:t>
    </dgm:pt>
    <dgm:pt modelId="{D3AA5E3B-F6A8-438D-B834-440B19B1D110}" type="sibTrans" cxnId="{D50F0FE2-5429-4298-8873-5F1C79F001CB}">
      <dgm:prSet/>
      <dgm:spPr/>
      <dgm:t>
        <a:bodyPr/>
        <a:lstStyle/>
        <a:p>
          <a:endParaRPr lang="ru-RU"/>
        </a:p>
      </dgm:t>
    </dgm:pt>
    <dgm:pt modelId="{C0E154AA-1957-40C6-B550-64DC645357B2}" type="parTrans" cxnId="{D50F0FE2-5429-4298-8873-5F1C79F001CB}">
      <dgm:prSet/>
      <dgm:spPr/>
      <dgm:t>
        <a:bodyPr/>
        <a:lstStyle/>
        <a:p>
          <a:endParaRPr lang="ru-RU"/>
        </a:p>
      </dgm:t>
    </dgm:pt>
    <dgm:pt modelId="{7A1ABC3D-163A-47DF-B7C1-0B95D38C8774}">
      <dgm:prSet phldrT="[Текст]" custT="1"/>
      <dgm:spPr/>
      <dgm:t>
        <a:bodyPr/>
        <a:lstStyle/>
        <a:p>
          <a:pPr algn="r"/>
          <a:r>
            <a:rPr lang="ru-RU" sz="3200" dirty="0" smtClean="0"/>
            <a:t>          </a:t>
          </a:r>
          <a:r>
            <a:rPr lang="ru-RU" sz="2800" dirty="0" smtClean="0"/>
            <a:t>Включены «смежные» специальности.                                                    В Перечне – 285 специальностей.</a:t>
          </a:r>
          <a:endParaRPr lang="ru-RU" sz="5400" dirty="0"/>
        </a:p>
      </dgm:t>
    </dgm:pt>
    <dgm:pt modelId="{8828974D-CE66-47EB-8B5C-CAD449740982}" type="sibTrans" cxnId="{7E52E962-2B27-4FBA-B7FF-C2EFD5C13A1F}">
      <dgm:prSet/>
      <dgm:spPr/>
      <dgm:t>
        <a:bodyPr/>
        <a:lstStyle/>
        <a:p>
          <a:endParaRPr lang="ru-RU"/>
        </a:p>
      </dgm:t>
    </dgm:pt>
    <dgm:pt modelId="{C9275394-F3FA-4897-93A7-3C2DF64C0521}" type="parTrans" cxnId="{7E52E962-2B27-4FBA-B7FF-C2EFD5C13A1F}">
      <dgm:prSet/>
      <dgm:spPr/>
      <dgm:t>
        <a:bodyPr/>
        <a:lstStyle/>
        <a:p>
          <a:endParaRPr lang="ru-RU"/>
        </a:p>
      </dgm:t>
    </dgm:pt>
    <dgm:pt modelId="{067776D7-0845-412C-A3ED-2138B08BA997}" type="pres">
      <dgm:prSet presAssocID="{028452B2-7FC9-44DC-8B1C-117CB69CC183}" presName="linearFlow" presStyleCnt="0">
        <dgm:presLayoutVars>
          <dgm:dir/>
          <dgm:resizeHandles val="exact"/>
        </dgm:presLayoutVars>
      </dgm:prSet>
      <dgm:spPr/>
    </dgm:pt>
    <dgm:pt modelId="{C7A75283-693C-43D8-9483-5BE2A3781965}" type="pres">
      <dgm:prSet presAssocID="{7A1ABC3D-163A-47DF-B7C1-0B95D38C8774}" presName="composite" presStyleCnt="0"/>
      <dgm:spPr/>
    </dgm:pt>
    <dgm:pt modelId="{339CE8AF-526D-43CD-9246-F6EEFD1F1488}" type="pres">
      <dgm:prSet presAssocID="{7A1ABC3D-163A-47DF-B7C1-0B95D38C8774}" presName="imgShp" presStyleLbl="fgImgPlace1" presStyleIdx="0" presStyleCnt="2"/>
      <dgm:spPr>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B388C3B6-407C-4D5E-89F7-728438B45642}" type="pres">
      <dgm:prSet presAssocID="{7A1ABC3D-163A-47DF-B7C1-0B95D38C8774}" presName="txShp" presStyleLbl="node1" presStyleIdx="0" presStyleCnt="2" custScaleX="144735" custScaleY="97097">
        <dgm:presLayoutVars>
          <dgm:bulletEnabled val="1"/>
        </dgm:presLayoutVars>
      </dgm:prSet>
      <dgm:spPr/>
      <dgm:t>
        <a:bodyPr/>
        <a:lstStyle/>
        <a:p>
          <a:endParaRPr lang="ru-RU"/>
        </a:p>
      </dgm:t>
    </dgm:pt>
    <dgm:pt modelId="{BA9025C2-C4E0-423A-8ED8-E330546C15F5}" type="pres">
      <dgm:prSet presAssocID="{8828974D-CE66-47EB-8B5C-CAD449740982}" presName="spacing" presStyleCnt="0"/>
      <dgm:spPr/>
    </dgm:pt>
    <dgm:pt modelId="{5894A0E9-52A5-454B-AB2F-447276AD54EB}" type="pres">
      <dgm:prSet presAssocID="{58F8ADC1-0C8C-457F-B864-EF0CF1D9DAA4}" presName="composite" presStyleCnt="0"/>
      <dgm:spPr/>
    </dgm:pt>
    <dgm:pt modelId="{9FBAC5DC-5253-4BB3-A1BC-AF4D95FC53B4}" type="pres">
      <dgm:prSet presAssocID="{58F8ADC1-0C8C-457F-B864-EF0CF1D9DAA4}" presName="imgShp" presStyleLbl="fgImgPlace1" presStyleIdx="1" presStyleCnt="2"/>
      <dgm:spPr>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8B05BD86-8F54-4F3A-B3FA-CDB6FC97740F}" type="pres">
      <dgm:prSet presAssocID="{58F8ADC1-0C8C-457F-B864-EF0CF1D9DAA4}" presName="txShp" presStyleLbl="node1" presStyleIdx="1" presStyleCnt="2" custScaleX="144735">
        <dgm:presLayoutVars>
          <dgm:bulletEnabled val="1"/>
        </dgm:presLayoutVars>
      </dgm:prSet>
      <dgm:spPr/>
      <dgm:t>
        <a:bodyPr/>
        <a:lstStyle/>
        <a:p>
          <a:endParaRPr lang="ru-RU"/>
        </a:p>
      </dgm:t>
    </dgm:pt>
  </dgm:ptLst>
  <dgm:cxnLst>
    <dgm:cxn modelId="{2AEC2FFD-973A-459E-BE45-4DB1E07F2BC2}" type="presOf" srcId="{028452B2-7FC9-44DC-8B1C-117CB69CC183}" destId="{067776D7-0845-412C-A3ED-2138B08BA997}" srcOrd="0" destOrd="0" presId="urn:microsoft.com/office/officeart/2005/8/layout/vList3#2"/>
    <dgm:cxn modelId="{D50F0FE2-5429-4298-8873-5F1C79F001CB}" srcId="{028452B2-7FC9-44DC-8B1C-117CB69CC183}" destId="{58F8ADC1-0C8C-457F-B864-EF0CF1D9DAA4}" srcOrd="1" destOrd="0" parTransId="{C0E154AA-1957-40C6-B550-64DC645357B2}" sibTransId="{D3AA5E3B-F6A8-438D-B834-440B19B1D110}"/>
    <dgm:cxn modelId="{4201BB7A-50F2-4D76-AB4C-9C4A947A0E56}" type="presOf" srcId="{7A1ABC3D-163A-47DF-B7C1-0B95D38C8774}" destId="{B388C3B6-407C-4D5E-89F7-728438B45642}" srcOrd="0" destOrd="0" presId="urn:microsoft.com/office/officeart/2005/8/layout/vList3#2"/>
    <dgm:cxn modelId="{B8B8A40F-E553-4A3E-9F1B-A94CC89E28D1}" type="presOf" srcId="{58F8ADC1-0C8C-457F-B864-EF0CF1D9DAA4}" destId="{8B05BD86-8F54-4F3A-B3FA-CDB6FC97740F}" srcOrd="0" destOrd="0" presId="urn:microsoft.com/office/officeart/2005/8/layout/vList3#2"/>
    <dgm:cxn modelId="{7E52E962-2B27-4FBA-B7FF-C2EFD5C13A1F}" srcId="{028452B2-7FC9-44DC-8B1C-117CB69CC183}" destId="{7A1ABC3D-163A-47DF-B7C1-0B95D38C8774}" srcOrd="0" destOrd="0" parTransId="{C9275394-F3FA-4897-93A7-3C2DF64C0521}" sibTransId="{8828974D-CE66-47EB-8B5C-CAD449740982}"/>
    <dgm:cxn modelId="{57441A9F-65AF-40A0-BB87-E1E2114E832B}" type="presParOf" srcId="{067776D7-0845-412C-A3ED-2138B08BA997}" destId="{C7A75283-693C-43D8-9483-5BE2A3781965}" srcOrd="0" destOrd="0" presId="urn:microsoft.com/office/officeart/2005/8/layout/vList3#2"/>
    <dgm:cxn modelId="{06032635-A98F-45A1-A788-A3C812442626}" type="presParOf" srcId="{C7A75283-693C-43D8-9483-5BE2A3781965}" destId="{339CE8AF-526D-43CD-9246-F6EEFD1F1488}" srcOrd="0" destOrd="0" presId="urn:microsoft.com/office/officeart/2005/8/layout/vList3#2"/>
    <dgm:cxn modelId="{7238D2ED-8492-4E1E-AB52-2CE4E990B8C7}" type="presParOf" srcId="{C7A75283-693C-43D8-9483-5BE2A3781965}" destId="{B388C3B6-407C-4D5E-89F7-728438B45642}" srcOrd="1" destOrd="0" presId="urn:microsoft.com/office/officeart/2005/8/layout/vList3#2"/>
    <dgm:cxn modelId="{783DBCD4-5E00-4C9C-A6E2-B14428C39333}" type="presParOf" srcId="{067776D7-0845-412C-A3ED-2138B08BA997}" destId="{BA9025C2-C4E0-423A-8ED8-E330546C15F5}" srcOrd="1" destOrd="0" presId="urn:microsoft.com/office/officeart/2005/8/layout/vList3#2"/>
    <dgm:cxn modelId="{0B11D5B8-1F3B-459C-830A-EF7B98F85418}" type="presParOf" srcId="{067776D7-0845-412C-A3ED-2138B08BA997}" destId="{5894A0E9-52A5-454B-AB2F-447276AD54EB}" srcOrd="2" destOrd="0" presId="urn:microsoft.com/office/officeart/2005/8/layout/vList3#2"/>
    <dgm:cxn modelId="{D7216C26-A67D-4A3A-94E7-C4F0D9B53FD6}" type="presParOf" srcId="{5894A0E9-52A5-454B-AB2F-447276AD54EB}" destId="{9FBAC5DC-5253-4BB3-A1BC-AF4D95FC53B4}" srcOrd="0" destOrd="0" presId="urn:microsoft.com/office/officeart/2005/8/layout/vList3#2"/>
    <dgm:cxn modelId="{0F8F9CC8-D082-4D2E-92A0-7C688EDDF2D9}" type="presParOf" srcId="{5894A0E9-52A5-454B-AB2F-447276AD54EB}" destId="{8B05BD86-8F54-4F3A-B3FA-CDB6FC97740F}" srcOrd="1" destOrd="0" presId="urn:microsoft.com/office/officeart/2005/8/layout/vList3#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8FE3572-F607-48B2-A5E7-0A2DA9DDD117}"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ru-RU"/>
        </a:p>
      </dgm:t>
    </dgm:pt>
    <dgm:pt modelId="{492D4A87-7400-4B60-9A6A-37ED2573DD74}">
      <dgm:prSet phldrT="[Текст]"/>
      <dgm:spPr>
        <a:solidFill>
          <a:schemeClr val="tx2"/>
        </a:solidFill>
      </dgm:spPr>
      <dgm:t>
        <a:bodyPr/>
        <a:lstStyle/>
        <a:p>
          <a:r>
            <a:rPr lang="ru-RU" dirty="0" smtClean="0"/>
            <a:t>НРС</a:t>
          </a:r>
          <a:endParaRPr lang="ru-RU" dirty="0"/>
        </a:p>
      </dgm:t>
    </dgm:pt>
    <dgm:pt modelId="{FE129064-40D4-4489-9705-3933B9C9E40F}" type="parTrans" cxnId="{45DB4A83-9A1F-4871-AC42-8950F0CB042A}">
      <dgm:prSet/>
      <dgm:spPr/>
      <dgm:t>
        <a:bodyPr/>
        <a:lstStyle/>
        <a:p>
          <a:endParaRPr lang="ru-RU"/>
        </a:p>
      </dgm:t>
    </dgm:pt>
    <dgm:pt modelId="{56762338-4A04-44CC-AF23-756770195A60}" type="sibTrans" cxnId="{45DB4A83-9A1F-4871-AC42-8950F0CB042A}">
      <dgm:prSet/>
      <dgm:spPr/>
      <dgm:t>
        <a:bodyPr/>
        <a:lstStyle/>
        <a:p>
          <a:endParaRPr lang="ru-RU"/>
        </a:p>
      </dgm:t>
    </dgm:pt>
    <dgm:pt modelId="{60146E45-47F7-4824-8541-30A8FE22259F}">
      <dgm:prSet phldrT="[Текст]"/>
      <dgm:spPr/>
      <dgm:t>
        <a:bodyPr/>
        <a:lstStyle/>
        <a:p>
          <a:r>
            <a:rPr lang="ru-RU" dirty="0" smtClean="0"/>
            <a:t>Лично через СРО</a:t>
          </a:r>
          <a:endParaRPr lang="ru-RU" dirty="0"/>
        </a:p>
      </dgm:t>
    </dgm:pt>
    <dgm:pt modelId="{19B742A1-01B6-4C66-BF66-B450F268EE6D}" type="parTrans" cxnId="{E1DD3AAB-A2C6-410F-878B-AF45C7AB9F85}">
      <dgm:prSet/>
      <dgm:spPr/>
      <dgm:t>
        <a:bodyPr/>
        <a:lstStyle/>
        <a:p>
          <a:endParaRPr lang="ru-RU"/>
        </a:p>
      </dgm:t>
    </dgm:pt>
    <dgm:pt modelId="{B9FC98DA-44B2-41DF-868B-980D96FADFC7}" type="sibTrans" cxnId="{E1DD3AAB-A2C6-410F-878B-AF45C7AB9F85}">
      <dgm:prSet/>
      <dgm:spPr/>
      <dgm:t>
        <a:bodyPr/>
        <a:lstStyle/>
        <a:p>
          <a:endParaRPr lang="ru-RU"/>
        </a:p>
      </dgm:t>
    </dgm:pt>
    <dgm:pt modelId="{0D28BA2D-E724-46CE-BEA2-ED2E2F3686B6}">
      <dgm:prSet phldrT="[Текст]"/>
      <dgm:spPr/>
      <dgm:t>
        <a:bodyPr/>
        <a:lstStyle/>
        <a:p>
          <a:r>
            <a:rPr lang="ru-RU" dirty="0" smtClean="0"/>
            <a:t>Лично в НОСТРОЙ, НОПРИЗ</a:t>
          </a:r>
          <a:endParaRPr lang="ru-RU" dirty="0"/>
        </a:p>
      </dgm:t>
    </dgm:pt>
    <dgm:pt modelId="{84454982-F73F-491F-B1B4-3A544A904012}" type="parTrans" cxnId="{D883D12D-30F3-478A-BD52-4DE1727A9C47}">
      <dgm:prSet/>
      <dgm:spPr/>
      <dgm:t>
        <a:bodyPr/>
        <a:lstStyle/>
        <a:p>
          <a:endParaRPr lang="ru-RU"/>
        </a:p>
      </dgm:t>
    </dgm:pt>
    <dgm:pt modelId="{24F0637D-B38B-49D2-B899-5427AE549640}" type="sibTrans" cxnId="{D883D12D-30F3-478A-BD52-4DE1727A9C47}">
      <dgm:prSet/>
      <dgm:spPr/>
      <dgm:t>
        <a:bodyPr/>
        <a:lstStyle/>
        <a:p>
          <a:endParaRPr lang="ru-RU"/>
        </a:p>
      </dgm:t>
    </dgm:pt>
    <dgm:pt modelId="{7A2DBA00-9444-4689-B841-6497F5E2AAF7}">
      <dgm:prSet phldrT="[Текст]"/>
      <dgm:spPr/>
      <dgm:t>
        <a:bodyPr/>
        <a:lstStyle/>
        <a:p>
          <a:r>
            <a:rPr lang="ru-RU" dirty="0" smtClean="0"/>
            <a:t>По почте в НОСТРОЙ, НОПРИЗ</a:t>
          </a:r>
          <a:endParaRPr lang="ru-RU" dirty="0"/>
        </a:p>
      </dgm:t>
    </dgm:pt>
    <dgm:pt modelId="{F8E62762-21B8-4ABA-8B69-75E3183B83DF}" type="parTrans" cxnId="{0EC09630-CD73-4C68-B285-2CCBB38958CE}">
      <dgm:prSet/>
      <dgm:spPr/>
      <dgm:t>
        <a:bodyPr/>
        <a:lstStyle/>
        <a:p>
          <a:endParaRPr lang="ru-RU"/>
        </a:p>
      </dgm:t>
    </dgm:pt>
    <dgm:pt modelId="{4A497E79-45C6-458A-98EC-4EC6F33F623F}" type="sibTrans" cxnId="{0EC09630-CD73-4C68-B285-2CCBB38958CE}">
      <dgm:prSet/>
      <dgm:spPr/>
      <dgm:t>
        <a:bodyPr/>
        <a:lstStyle/>
        <a:p>
          <a:endParaRPr lang="ru-RU"/>
        </a:p>
      </dgm:t>
    </dgm:pt>
    <dgm:pt modelId="{9238EF7A-9B1A-4430-ABD8-3666DF881968}" type="pres">
      <dgm:prSet presAssocID="{B8FE3572-F607-48B2-A5E7-0A2DA9DDD117}" presName="cycle" presStyleCnt="0">
        <dgm:presLayoutVars>
          <dgm:chMax val="1"/>
          <dgm:dir/>
          <dgm:animLvl val="ctr"/>
          <dgm:resizeHandles val="exact"/>
        </dgm:presLayoutVars>
      </dgm:prSet>
      <dgm:spPr/>
      <dgm:t>
        <a:bodyPr/>
        <a:lstStyle/>
        <a:p>
          <a:endParaRPr lang="ru-RU"/>
        </a:p>
      </dgm:t>
    </dgm:pt>
    <dgm:pt modelId="{B5BFC84B-1A43-4956-90C0-4CB83DF8AD26}" type="pres">
      <dgm:prSet presAssocID="{492D4A87-7400-4B60-9A6A-37ED2573DD74}" presName="centerShape" presStyleLbl="node0" presStyleIdx="0" presStyleCnt="1" custLinFactNeighborX="2136" custLinFactNeighborY="-42633"/>
      <dgm:spPr/>
      <dgm:t>
        <a:bodyPr/>
        <a:lstStyle/>
        <a:p>
          <a:endParaRPr lang="ru-RU"/>
        </a:p>
      </dgm:t>
    </dgm:pt>
    <dgm:pt modelId="{95A15298-0891-4E26-9AF5-25D74D22DA86}" type="pres">
      <dgm:prSet presAssocID="{19B742A1-01B6-4C66-BF66-B450F268EE6D}" presName="parTrans" presStyleLbl="bgSibTrans2D1" presStyleIdx="0" presStyleCnt="3"/>
      <dgm:spPr/>
      <dgm:t>
        <a:bodyPr/>
        <a:lstStyle/>
        <a:p>
          <a:endParaRPr lang="ru-RU"/>
        </a:p>
      </dgm:t>
    </dgm:pt>
    <dgm:pt modelId="{E46AF45C-ABF9-4165-806A-6A0D4E30C7D1}" type="pres">
      <dgm:prSet presAssocID="{60146E45-47F7-4824-8541-30A8FE22259F}" presName="node" presStyleLbl="node1" presStyleIdx="0" presStyleCnt="3" custRadScaleRad="147141" custRadScaleInc="1261">
        <dgm:presLayoutVars>
          <dgm:bulletEnabled val="1"/>
        </dgm:presLayoutVars>
      </dgm:prSet>
      <dgm:spPr/>
      <dgm:t>
        <a:bodyPr/>
        <a:lstStyle/>
        <a:p>
          <a:endParaRPr lang="ru-RU"/>
        </a:p>
      </dgm:t>
    </dgm:pt>
    <dgm:pt modelId="{629BBA5F-8178-46F4-BBDF-432BF7721E6A}" type="pres">
      <dgm:prSet presAssocID="{84454982-F73F-491F-B1B4-3A544A904012}" presName="parTrans" presStyleLbl="bgSibTrans2D1" presStyleIdx="1" presStyleCnt="3"/>
      <dgm:spPr/>
      <dgm:t>
        <a:bodyPr/>
        <a:lstStyle/>
        <a:p>
          <a:endParaRPr lang="ru-RU"/>
        </a:p>
      </dgm:t>
    </dgm:pt>
    <dgm:pt modelId="{8EF362E7-128D-4F39-A4FB-D465DD5A2CDE}" type="pres">
      <dgm:prSet presAssocID="{0D28BA2D-E724-46CE-BEA2-ED2E2F3686B6}" presName="node" presStyleLbl="node1" presStyleIdx="1" presStyleCnt="3" custScaleX="207533" custRadScaleRad="54723" custRadScaleInc="-161943">
        <dgm:presLayoutVars>
          <dgm:bulletEnabled val="1"/>
        </dgm:presLayoutVars>
      </dgm:prSet>
      <dgm:spPr/>
      <dgm:t>
        <a:bodyPr/>
        <a:lstStyle/>
        <a:p>
          <a:endParaRPr lang="ru-RU"/>
        </a:p>
      </dgm:t>
    </dgm:pt>
    <dgm:pt modelId="{4FF66201-DFCA-4026-B8FB-FA10F4D393E2}" type="pres">
      <dgm:prSet presAssocID="{F8E62762-21B8-4ABA-8B69-75E3183B83DF}" presName="parTrans" presStyleLbl="bgSibTrans2D1" presStyleIdx="2" presStyleCnt="3"/>
      <dgm:spPr/>
      <dgm:t>
        <a:bodyPr/>
        <a:lstStyle/>
        <a:p>
          <a:endParaRPr lang="ru-RU"/>
        </a:p>
      </dgm:t>
    </dgm:pt>
    <dgm:pt modelId="{E2A6DE9B-6E8C-4747-AB7A-24BF6908B104}" type="pres">
      <dgm:prSet presAssocID="{7A2DBA00-9444-4689-B841-6497F5E2AAF7}" presName="node" presStyleLbl="node1" presStyleIdx="2" presStyleCnt="3" custScaleX="114880" custScaleY="245547" custRadScaleRad="127413" custRadScaleInc="20296">
        <dgm:presLayoutVars>
          <dgm:bulletEnabled val="1"/>
        </dgm:presLayoutVars>
      </dgm:prSet>
      <dgm:spPr/>
      <dgm:t>
        <a:bodyPr/>
        <a:lstStyle/>
        <a:p>
          <a:endParaRPr lang="ru-RU"/>
        </a:p>
      </dgm:t>
    </dgm:pt>
  </dgm:ptLst>
  <dgm:cxnLst>
    <dgm:cxn modelId="{8BCE48AE-EBB1-4C75-BE3F-6CBF4248AE61}" type="presOf" srcId="{19B742A1-01B6-4C66-BF66-B450F268EE6D}" destId="{95A15298-0891-4E26-9AF5-25D74D22DA86}" srcOrd="0" destOrd="0" presId="urn:microsoft.com/office/officeart/2005/8/layout/radial4"/>
    <dgm:cxn modelId="{989C27A0-E296-4B1F-B11F-36B2EBAC6236}" type="presOf" srcId="{7A2DBA00-9444-4689-B841-6497F5E2AAF7}" destId="{E2A6DE9B-6E8C-4747-AB7A-24BF6908B104}" srcOrd="0" destOrd="0" presId="urn:microsoft.com/office/officeart/2005/8/layout/radial4"/>
    <dgm:cxn modelId="{45DB4A83-9A1F-4871-AC42-8950F0CB042A}" srcId="{B8FE3572-F607-48B2-A5E7-0A2DA9DDD117}" destId="{492D4A87-7400-4B60-9A6A-37ED2573DD74}" srcOrd="0" destOrd="0" parTransId="{FE129064-40D4-4489-9705-3933B9C9E40F}" sibTransId="{56762338-4A04-44CC-AF23-756770195A60}"/>
    <dgm:cxn modelId="{21214413-E729-43FA-8A99-3FC773F4F0A3}" type="presOf" srcId="{0D28BA2D-E724-46CE-BEA2-ED2E2F3686B6}" destId="{8EF362E7-128D-4F39-A4FB-D465DD5A2CDE}" srcOrd="0" destOrd="0" presId="urn:microsoft.com/office/officeart/2005/8/layout/radial4"/>
    <dgm:cxn modelId="{73C4ACBE-174B-4FDB-AD8B-089FCA0EE40E}" type="presOf" srcId="{60146E45-47F7-4824-8541-30A8FE22259F}" destId="{E46AF45C-ABF9-4165-806A-6A0D4E30C7D1}" srcOrd="0" destOrd="0" presId="urn:microsoft.com/office/officeart/2005/8/layout/radial4"/>
    <dgm:cxn modelId="{0CF1E143-DABD-4A9F-9731-A618A1BA5EAE}" type="presOf" srcId="{84454982-F73F-491F-B1B4-3A544A904012}" destId="{629BBA5F-8178-46F4-BBDF-432BF7721E6A}" srcOrd="0" destOrd="0" presId="urn:microsoft.com/office/officeart/2005/8/layout/radial4"/>
    <dgm:cxn modelId="{D883D12D-30F3-478A-BD52-4DE1727A9C47}" srcId="{492D4A87-7400-4B60-9A6A-37ED2573DD74}" destId="{0D28BA2D-E724-46CE-BEA2-ED2E2F3686B6}" srcOrd="1" destOrd="0" parTransId="{84454982-F73F-491F-B1B4-3A544A904012}" sibTransId="{24F0637D-B38B-49D2-B899-5427AE549640}"/>
    <dgm:cxn modelId="{0EC09630-CD73-4C68-B285-2CCBB38958CE}" srcId="{492D4A87-7400-4B60-9A6A-37ED2573DD74}" destId="{7A2DBA00-9444-4689-B841-6497F5E2AAF7}" srcOrd="2" destOrd="0" parTransId="{F8E62762-21B8-4ABA-8B69-75E3183B83DF}" sibTransId="{4A497E79-45C6-458A-98EC-4EC6F33F623F}"/>
    <dgm:cxn modelId="{4295C585-35FB-448C-9BDF-324B0D58D244}" type="presOf" srcId="{F8E62762-21B8-4ABA-8B69-75E3183B83DF}" destId="{4FF66201-DFCA-4026-B8FB-FA10F4D393E2}" srcOrd="0" destOrd="0" presId="urn:microsoft.com/office/officeart/2005/8/layout/radial4"/>
    <dgm:cxn modelId="{CF87194D-6A89-47DA-9D61-6B57BFF7B3B1}" type="presOf" srcId="{492D4A87-7400-4B60-9A6A-37ED2573DD74}" destId="{B5BFC84B-1A43-4956-90C0-4CB83DF8AD26}" srcOrd="0" destOrd="0" presId="urn:microsoft.com/office/officeart/2005/8/layout/radial4"/>
    <dgm:cxn modelId="{107286BB-A539-46F3-A456-47A3288F2840}" type="presOf" srcId="{B8FE3572-F607-48B2-A5E7-0A2DA9DDD117}" destId="{9238EF7A-9B1A-4430-ABD8-3666DF881968}" srcOrd="0" destOrd="0" presId="urn:microsoft.com/office/officeart/2005/8/layout/radial4"/>
    <dgm:cxn modelId="{E1DD3AAB-A2C6-410F-878B-AF45C7AB9F85}" srcId="{492D4A87-7400-4B60-9A6A-37ED2573DD74}" destId="{60146E45-47F7-4824-8541-30A8FE22259F}" srcOrd="0" destOrd="0" parTransId="{19B742A1-01B6-4C66-BF66-B450F268EE6D}" sibTransId="{B9FC98DA-44B2-41DF-868B-980D96FADFC7}"/>
    <dgm:cxn modelId="{D8E7D8CA-90D3-47E8-A98C-6A9E777210D9}" type="presParOf" srcId="{9238EF7A-9B1A-4430-ABD8-3666DF881968}" destId="{B5BFC84B-1A43-4956-90C0-4CB83DF8AD26}" srcOrd="0" destOrd="0" presId="urn:microsoft.com/office/officeart/2005/8/layout/radial4"/>
    <dgm:cxn modelId="{DB732E5B-FAF1-4CA8-AD52-3F0E8BEDD4EA}" type="presParOf" srcId="{9238EF7A-9B1A-4430-ABD8-3666DF881968}" destId="{95A15298-0891-4E26-9AF5-25D74D22DA86}" srcOrd="1" destOrd="0" presId="urn:microsoft.com/office/officeart/2005/8/layout/radial4"/>
    <dgm:cxn modelId="{49BBE995-A82C-4A13-A2FC-F3416C24BA3D}" type="presParOf" srcId="{9238EF7A-9B1A-4430-ABD8-3666DF881968}" destId="{E46AF45C-ABF9-4165-806A-6A0D4E30C7D1}" srcOrd="2" destOrd="0" presId="urn:microsoft.com/office/officeart/2005/8/layout/radial4"/>
    <dgm:cxn modelId="{A53DF83B-BCA0-4BF8-BDFB-BF902494D69D}" type="presParOf" srcId="{9238EF7A-9B1A-4430-ABD8-3666DF881968}" destId="{629BBA5F-8178-46F4-BBDF-432BF7721E6A}" srcOrd="3" destOrd="0" presId="urn:microsoft.com/office/officeart/2005/8/layout/radial4"/>
    <dgm:cxn modelId="{1D6EA65F-1586-4AF3-96D9-CE1F7D9BD6E6}" type="presParOf" srcId="{9238EF7A-9B1A-4430-ABD8-3666DF881968}" destId="{8EF362E7-128D-4F39-A4FB-D465DD5A2CDE}" srcOrd="4" destOrd="0" presId="urn:microsoft.com/office/officeart/2005/8/layout/radial4"/>
    <dgm:cxn modelId="{11F1A746-094B-4319-AED9-96C37D0F7FEA}" type="presParOf" srcId="{9238EF7A-9B1A-4430-ABD8-3666DF881968}" destId="{4FF66201-DFCA-4026-B8FB-FA10F4D393E2}" srcOrd="5" destOrd="0" presId="urn:microsoft.com/office/officeart/2005/8/layout/radial4"/>
    <dgm:cxn modelId="{9A7D9279-7C9C-4A04-AB97-B37EDFA33309}" type="presParOf" srcId="{9238EF7A-9B1A-4430-ABD8-3666DF881968}" destId="{E2A6DE9B-6E8C-4747-AB7A-24BF6908B104}"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20505D1-9C46-4AE8-BE1E-63D8DA646E7D}" type="doc">
      <dgm:prSet loTypeId="urn:microsoft.com/office/officeart/2005/8/layout/hProcess9" loCatId="process" qsTypeId="urn:microsoft.com/office/officeart/2005/8/quickstyle/simple4" qsCatId="simple" csTypeId="urn:microsoft.com/office/officeart/2005/8/colors/accent1_2" csCatId="accent1" phldr="1"/>
      <dgm:spPr/>
    </dgm:pt>
    <dgm:pt modelId="{F722A225-8376-4604-8000-004713ACE394}">
      <dgm:prSet phldrT="[Текст]"/>
      <dgm:spPr/>
      <dgm:t>
        <a:bodyPr/>
        <a:lstStyle/>
        <a:p>
          <a:r>
            <a:rPr lang="en-US" dirty="0" err="1" smtClean="0"/>
            <a:t>Положение</a:t>
          </a:r>
          <a:endParaRPr lang="en-US" dirty="0" smtClean="0"/>
        </a:p>
        <a:p>
          <a:r>
            <a:rPr lang="en-US" dirty="0" smtClean="0"/>
            <a:t>о </a:t>
          </a:r>
          <a:r>
            <a:rPr lang="en-US" dirty="0" err="1" smtClean="0"/>
            <a:t>членстве</a:t>
          </a:r>
          <a:endParaRPr lang="ru-RU" dirty="0"/>
        </a:p>
      </dgm:t>
    </dgm:pt>
    <dgm:pt modelId="{88174B57-489B-4BD2-A0D7-C002F7CA1F21}" type="parTrans" cxnId="{D0BBCE96-A6F1-45AC-9067-30E409C93FD8}">
      <dgm:prSet/>
      <dgm:spPr/>
      <dgm:t>
        <a:bodyPr/>
        <a:lstStyle/>
        <a:p>
          <a:endParaRPr lang="ru-RU"/>
        </a:p>
      </dgm:t>
    </dgm:pt>
    <dgm:pt modelId="{F4F9A357-F061-4EF6-ABAA-219886ABA87F}" type="sibTrans" cxnId="{D0BBCE96-A6F1-45AC-9067-30E409C93FD8}">
      <dgm:prSet/>
      <dgm:spPr/>
      <dgm:t>
        <a:bodyPr/>
        <a:lstStyle/>
        <a:p>
          <a:endParaRPr lang="ru-RU"/>
        </a:p>
      </dgm:t>
    </dgm:pt>
    <dgm:pt modelId="{62A1E3A8-B896-43AD-93EA-FAA43FD12352}">
      <dgm:prSet phldrT="[Текст]"/>
      <dgm:spPr/>
      <dgm:t>
        <a:bodyPr/>
        <a:lstStyle/>
        <a:p>
          <a:r>
            <a:rPr lang="en-US" dirty="0" err="1" smtClean="0"/>
            <a:t>Требования</a:t>
          </a:r>
          <a:endParaRPr lang="en-US" dirty="0" smtClean="0"/>
        </a:p>
        <a:p>
          <a:r>
            <a:rPr lang="en-US" dirty="0" smtClean="0"/>
            <a:t>к </a:t>
          </a:r>
          <a:r>
            <a:rPr lang="en-US" dirty="0" err="1" smtClean="0"/>
            <a:t>выдаче</a:t>
          </a:r>
          <a:endParaRPr lang="en-US" dirty="0" smtClean="0"/>
        </a:p>
        <a:p>
          <a:r>
            <a:rPr lang="en-US" dirty="0" err="1" smtClean="0"/>
            <a:t>свидетельств</a:t>
          </a:r>
          <a:r>
            <a:rPr lang="en-US" dirty="0" smtClean="0"/>
            <a:t> о </a:t>
          </a:r>
          <a:r>
            <a:rPr lang="en-US" dirty="0" err="1" smtClean="0"/>
            <a:t>допуске</a:t>
          </a:r>
          <a:r>
            <a:rPr lang="en-US" dirty="0" smtClean="0"/>
            <a:t> </a:t>
          </a:r>
        </a:p>
        <a:p>
          <a:r>
            <a:rPr lang="en-US" dirty="0" smtClean="0"/>
            <a:t>к </a:t>
          </a:r>
          <a:r>
            <a:rPr lang="en-US" dirty="0" err="1" smtClean="0"/>
            <a:t>работам</a:t>
          </a:r>
          <a:endParaRPr lang="ru-RU" dirty="0"/>
        </a:p>
      </dgm:t>
    </dgm:pt>
    <dgm:pt modelId="{EC50F5E9-136A-437D-990A-52552B4E4F7A}" type="parTrans" cxnId="{9B863FD1-7A25-49BA-9DE9-CC019E37FDBA}">
      <dgm:prSet/>
      <dgm:spPr/>
      <dgm:t>
        <a:bodyPr/>
        <a:lstStyle/>
        <a:p>
          <a:endParaRPr lang="ru-RU"/>
        </a:p>
      </dgm:t>
    </dgm:pt>
    <dgm:pt modelId="{38C2A4B0-576F-401A-8B1E-65FE946644EB}" type="sibTrans" cxnId="{9B863FD1-7A25-49BA-9DE9-CC019E37FDBA}">
      <dgm:prSet/>
      <dgm:spPr/>
      <dgm:t>
        <a:bodyPr/>
        <a:lstStyle/>
        <a:p>
          <a:endParaRPr lang="ru-RU"/>
        </a:p>
      </dgm:t>
    </dgm:pt>
    <dgm:pt modelId="{F8EEEB69-0BFE-4E30-88F1-4B5409BD8425}">
      <dgm:prSet phldrT="[Текст]"/>
      <dgm:spPr/>
      <dgm:t>
        <a:bodyPr/>
        <a:lstStyle/>
        <a:p>
          <a:r>
            <a:rPr lang="en-US" err="1" smtClean="0"/>
            <a:t>Положение</a:t>
          </a:r>
          <a:r>
            <a:rPr lang="en-US" smtClean="0"/>
            <a:t> </a:t>
          </a:r>
        </a:p>
        <a:p>
          <a:r>
            <a:rPr lang="en-US" smtClean="0"/>
            <a:t>о </a:t>
          </a:r>
          <a:r>
            <a:rPr lang="en-US" dirty="0" err="1" smtClean="0"/>
            <a:t>взносах</a:t>
          </a:r>
          <a:endParaRPr lang="ru-RU" dirty="0"/>
        </a:p>
      </dgm:t>
    </dgm:pt>
    <dgm:pt modelId="{A8BBD92E-DF18-4D5A-A1B7-9C4A8FA66FC9}" type="parTrans" cxnId="{671C5DFD-535B-4721-AC92-4983E7765685}">
      <dgm:prSet/>
      <dgm:spPr/>
      <dgm:t>
        <a:bodyPr/>
        <a:lstStyle/>
        <a:p>
          <a:endParaRPr lang="ru-RU"/>
        </a:p>
      </dgm:t>
    </dgm:pt>
    <dgm:pt modelId="{903BD586-ADC5-4DFD-AA26-DA0ACCCA4778}" type="sibTrans" cxnId="{671C5DFD-535B-4721-AC92-4983E7765685}">
      <dgm:prSet/>
      <dgm:spPr/>
      <dgm:t>
        <a:bodyPr/>
        <a:lstStyle/>
        <a:p>
          <a:endParaRPr lang="ru-RU"/>
        </a:p>
      </dgm:t>
    </dgm:pt>
    <dgm:pt modelId="{0BBB0C55-6EC3-4AB5-83A1-3B978B6E822F}" type="pres">
      <dgm:prSet presAssocID="{820505D1-9C46-4AE8-BE1E-63D8DA646E7D}" presName="CompostProcess" presStyleCnt="0">
        <dgm:presLayoutVars>
          <dgm:dir/>
          <dgm:resizeHandles val="exact"/>
        </dgm:presLayoutVars>
      </dgm:prSet>
      <dgm:spPr/>
    </dgm:pt>
    <dgm:pt modelId="{1BAAB53A-DB02-4322-A44B-8D106B118857}" type="pres">
      <dgm:prSet presAssocID="{820505D1-9C46-4AE8-BE1E-63D8DA646E7D}" presName="arrow" presStyleLbl="bgShp" presStyleIdx="0" presStyleCnt="1"/>
      <dgm:spPr/>
    </dgm:pt>
    <dgm:pt modelId="{37AA169E-B242-4DFF-BB9E-26807C9FB52C}" type="pres">
      <dgm:prSet presAssocID="{820505D1-9C46-4AE8-BE1E-63D8DA646E7D}" presName="linearProcess" presStyleCnt="0"/>
      <dgm:spPr/>
    </dgm:pt>
    <dgm:pt modelId="{73932771-C514-4115-A038-CD621BF8F8ED}" type="pres">
      <dgm:prSet presAssocID="{F722A225-8376-4604-8000-004713ACE394}" presName="textNode" presStyleLbl="node1" presStyleIdx="0" presStyleCnt="3">
        <dgm:presLayoutVars>
          <dgm:bulletEnabled val="1"/>
        </dgm:presLayoutVars>
      </dgm:prSet>
      <dgm:spPr/>
      <dgm:t>
        <a:bodyPr/>
        <a:lstStyle/>
        <a:p>
          <a:endParaRPr lang="ru-RU"/>
        </a:p>
      </dgm:t>
    </dgm:pt>
    <dgm:pt modelId="{A375E1EE-4062-4039-9158-E176CD18F839}" type="pres">
      <dgm:prSet presAssocID="{F4F9A357-F061-4EF6-ABAA-219886ABA87F}" presName="sibTrans" presStyleCnt="0"/>
      <dgm:spPr/>
    </dgm:pt>
    <dgm:pt modelId="{DB27B107-0C79-476E-B54B-C2B6C3FEC285}" type="pres">
      <dgm:prSet presAssocID="{62A1E3A8-B896-43AD-93EA-FAA43FD12352}" presName="textNode" presStyleLbl="node1" presStyleIdx="1" presStyleCnt="3">
        <dgm:presLayoutVars>
          <dgm:bulletEnabled val="1"/>
        </dgm:presLayoutVars>
      </dgm:prSet>
      <dgm:spPr/>
      <dgm:t>
        <a:bodyPr/>
        <a:lstStyle/>
        <a:p>
          <a:endParaRPr lang="ru-RU"/>
        </a:p>
      </dgm:t>
    </dgm:pt>
    <dgm:pt modelId="{4C83D6F6-A44D-4EEA-B712-4A6542C5BF2F}" type="pres">
      <dgm:prSet presAssocID="{38C2A4B0-576F-401A-8B1E-65FE946644EB}" presName="sibTrans" presStyleCnt="0"/>
      <dgm:spPr/>
    </dgm:pt>
    <dgm:pt modelId="{38D1B8BC-C4FB-4185-9964-30558A425D0D}" type="pres">
      <dgm:prSet presAssocID="{F8EEEB69-0BFE-4E30-88F1-4B5409BD8425}" presName="textNode" presStyleLbl="node1" presStyleIdx="2" presStyleCnt="3">
        <dgm:presLayoutVars>
          <dgm:bulletEnabled val="1"/>
        </dgm:presLayoutVars>
      </dgm:prSet>
      <dgm:spPr/>
      <dgm:t>
        <a:bodyPr/>
        <a:lstStyle/>
        <a:p>
          <a:endParaRPr lang="ru-RU"/>
        </a:p>
      </dgm:t>
    </dgm:pt>
  </dgm:ptLst>
  <dgm:cxnLst>
    <dgm:cxn modelId="{52754D36-1AF4-44D8-A035-BB7B6360BBFF}" type="presOf" srcId="{820505D1-9C46-4AE8-BE1E-63D8DA646E7D}" destId="{0BBB0C55-6EC3-4AB5-83A1-3B978B6E822F}" srcOrd="0" destOrd="0" presId="urn:microsoft.com/office/officeart/2005/8/layout/hProcess9"/>
    <dgm:cxn modelId="{D0BBCE96-A6F1-45AC-9067-30E409C93FD8}" srcId="{820505D1-9C46-4AE8-BE1E-63D8DA646E7D}" destId="{F722A225-8376-4604-8000-004713ACE394}" srcOrd="0" destOrd="0" parTransId="{88174B57-489B-4BD2-A0D7-C002F7CA1F21}" sibTransId="{F4F9A357-F061-4EF6-ABAA-219886ABA87F}"/>
    <dgm:cxn modelId="{E2ADB5DC-8C11-44FD-8EC7-48EFB94E8E19}" type="presOf" srcId="{F8EEEB69-0BFE-4E30-88F1-4B5409BD8425}" destId="{38D1B8BC-C4FB-4185-9964-30558A425D0D}" srcOrd="0" destOrd="0" presId="urn:microsoft.com/office/officeart/2005/8/layout/hProcess9"/>
    <dgm:cxn modelId="{F3411BD8-2A6B-4B93-A6B1-76BC2426A6BD}" type="presOf" srcId="{62A1E3A8-B896-43AD-93EA-FAA43FD12352}" destId="{DB27B107-0C79-476E-B54B-C2B6C3FEC285}" srcOrd="0" destOrd="0" presId="urn:microsoft.com/office/officeart/2005/8/layout/hProcess9"/>
    <dgm:cxn modelId="{5DBBA13B-C1CE-414B-9299-2ADE46695D4A}" type="presOf" srcId="{F722A225-8376-4604-8000-004713ACE394}" destId="{73932771-C514-4115-A038-CD621BF8F8ED}" srcOrd="0" destOrd="0" presId="urn:microsoft.com/office/officeart/2005/8/layout/hProcess9"/>
    <dgm:cxn modelId="{9B863FD1-7A25-49BA-9DE9-CC019E37FDBA}" srcId="{820505D1-9C46-4AE8-BE1E-63D8DA646E7D}" destId="{62A1E3A8-B896-43AD-93EA-FAA43FD12352}" srcOrd="1" destOrd="0" parTransId="{EC50F5E9-136A-437D-990A-52552B4E4F7A}" sibTransId="{38C2A4B0-576F-401A-8B1E-65FE946644EB}"/>
    <dgm:cxn modelId="{671C5DFD-535B-4721-AC92-4983E7765685}" srcId="{820505D1-9C46-4AE8-BE1E-63D8DA646E7D}" destId="{F8EEEB69-0BFE-4E30-88F1-4B5409BD8425}" srcOrd="2" destOrd="0" parTransId="{A8BBD92E-DF18-4D5A-A1B7-9C4A8FA66FC9}" sibTransId="{903BD586-ADC5-4DFD-AA26-DA0ACCCA4778}"/>
    <dgm:cxn modelId="{65AA9F19-E8BD-4C1E-B180-E773D0F3C740}" type="presParOf" srcId="{0BBB0C55-6EC3-4AB5-83A1-3B978B6E822F}" destId="{1BAAB53A-DB02-4322-A44B-8D106B118857}" srcOrd="0" destOrd="0" presId="urn:microsoft.com/office/officeart/2005/8/layout/hProcess9"/>
    <dgm:cxn modelId="{4A5867F0-F390-4795-8B58-818E2125D865}" type="presParOf" srcId="{0BBB0C55-6EC3-4AB5-83A1-3B978B6E822F}" destId="{37AA169E-B242-4DFF-BB9E-26807C9FB52C}" srcOrd="1" destOrd="0" presId="urn:microsoft.com/office/officeart/2005/8/layout/hProcess9"/>
    <dgm:cxn modelId="{E2B74AE9-09BA-49A3-958B-7AB97E56C70D}" type="presParOf" srcId="{37AA169E-B242-4DFF-BB9E-26807C9FB52C}" destId="{73932771-C514-4115-A038-CD621BF8F8ED}" srcOrd="0" destOrd="0" presId="urn:microsoft.com/office/officeart/2005/8/layout/hProcess9"/>
    <dgm:cxn modelId="{A9C63D31-3CCD-4B5E-A791-33B5C32C4195}" type="presParOf" srcId="{37AA169E-B242-4DFF-BB9E-26807C9FB52C}" destId="{A375E1EE-4062-4039-9158-E176CD18F839}" srcOrd="1" destOrd="0" presId="urn:microsoft.com/office/officeart/2005/8/layout/hProcess9"/>
    <dgm:cxn modelId="{6DFB2C96-AC71-48E9-8C80-1E0CA5B838EE}" type="presParOf" srcId="{37AA169E-B242-4DFF-BB9E-26807C9FB52C}" destId="{DB27B107-0C79-476E-B54B-C2B6C3FEC285}" srcOrd="2" destOrd="0" presId="urn:microsoft.com/office/officeart/2005/8/layout/hProcess9"/>
    <dgm:cxn modelId="{0C16872C-D209-4ADF-AF6E-4CC0EE32B93C}" type="presParOf" srcId="{37AA169E-B242-4DFF-BB9E-26807C9FB52C}" destId="{4C83D6F6-A44D-4EEA-B712-4A6542C5BF2F}" srcOrd="3" destOrd="0" presId="urn:microsoft.com/office/officeart/2005/8/layout/hProcess9"/>
    <dgm:cxn modelId="{55533329-34FB-4E80-B038-8885AB5179AA}" type="presParOf" srcId="{37AA169E-B242-4DFF-BB9E-26807C9FB52C}" destId="{38D1B8BC-C4FB-4185-9964-30558A425D0D}" srcOrd="4" destOrd="0" presId="urn:microsoft.com/office/officeart/2005/8/layout/hProcess9"/>
  </dgm:cxnLst>
  <dgm:bg>
    <a:effectLst>
      <a:outerShdw blurRad="50800" dist="38100" dir="2700000" algn="tl" rotWithShape="0">
        <a:prstClr val="black">
          <a:alpha val="40000"/>
        </a:prstClr>
      </a:outerShdw>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03D960F-9DE3-4EEC-A681-42382AA7C806}"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39C48861-D363-45C1-8854-009D9469D0E1}">
      <dgm:prSet/>
      <dgm:spPr/>
      <dgm:t>
        <a:bodyPr/>
        <a:lstStyle/>
        <a:p>
          <a:r>
            <a:rPr lang="ru-RU" dirty="0" smtClean="0"/>
            <a:t>Градостроительный кодекс РФ</a:t>
          </a:r>
          <a:endParaRPr lang="ru-RU" dirty="0"/>
        </a:p>
      </dgm:t>
    </dgm:pt>
    <dgm:pt modelId="{D8ABB346-6742-426D-8E1D-2E980F56A75D}" type="parTrans" cxnId="{A0F62F79-D79E-45B9-9AB3-6D862136F676}">
      <dgm:prSet/>
      <dgm:spPr/>
      <dgm:t>
        <a:bodyPr/>
        <a:lstStyle/>
        <a:p>
          <a:endParaRPr lang="ru-RU"/>
        </a:p>
      </dgm:t>
    </dgm:pt>
    <dgm:pt modelId="{3EF88B73-B2F4-420A-A5A8-52E7039777BB}" type="sibTrans" cxnId="{A0F62F79-D79E-45B9-9AB3-6D862136F676}">
      <dgm:prSet/>
      <dgm:spPr/>
      <dgm:t>
        <a:bodyPr/>
        <a:lstStyle/>
        <a:p>
          <a:endParaRPr lang="ru-RU"/>
        </a:p>
      </dgm:t>
    </dgm:pt>
    <dgm:pt modelId="{DDE70C63-E29A-414C-B05B-E7E6D2661F4E}">
      <dgm:prSet/>
      <dgm:spPr/>
      <dgm:t>
        <a:bodyPr/>
        <a:lstStyle/>
        <a:p>
          <a:r>
            <a:rPr lang="ru-RU" dirty="0" smtClean="0"/>
            <a:t>Федеральный закон «О саморегулируемых организациях»</a:t>
          </a:r>
          <a:endParaRPr lang="ru-RU" dirty="0"/>
        </a:p>
      </dgm:t>
    </dgm:pt>
    <dgm:pt modelId="{D3ED23D3-CBB7-4E84-9886-4B38A0899B82}" type="parTrans" cxnId="{EF771480-DCE3-4A8E-AA65-AAAE12FF31C7}">
      <dgm:prSet/>
      <dgm:spPr/>
      <dgm:t>
        <a:bodyPr/>
        <a:lstStyle/>
        <a:p>
          <a:endParaRPr lang="ru-RU"/>
        </a:p>
      </dgm:t>
    </dgm:pt>
    <dgm:pt modelId="{1107ED81-B0B2-41C2-B956-A568745917A2}" type="sibTrans" cxnId="{EF771480-DCE3-4A8E-AA65-AAAE12FF31C7}">
      <dgm:prSet/>
      <dgm:spPr/>
      <dgm:t>
        <a:bodyPr/>
        <a:lstStyle/>
        <a:p>
          <a:endParaRPr lang="ru-RU"/>
        </a:p>
      </dgm:t>
    </dgm:pt>
    <dgm:pt modelId="{EF5F1F87-A09A-4AFE-BB7A-34A1E13D762E}">
      <dgm:prSet/>
      <dgm:spPr/>
      <dgm:t>
        <a:bodyPr/>
        <a:lstStyle/>
        <a:p>
          <a:pPr algn="just"/>
          <a:r>
            <a:rPr lang="ru-RU" dirty="0" smtClean="0"/>
            <a:t> </a:t>
          </a:r>
          <a:r>
            <a:rPr lang="ru-RU" b="1" u="sng" dirty="0" smtClean="0"/>
            <a:t>Постановление Правительства от 11.05.2017 № 559 «Об утверждении минимальных требований к членам саморегулируемой организации, выполняющим инженерные изыскания, осуществляющим подготовку проектной документации, строительство, реконструкцию, капитальный ремонт особо опасных, технически сложных и уникальных объектов»</a:t>
          </a:r>
        </a:p>
      </dgm:t>
    </dgm:pt>
    <dgm:pt modelId="{B3325BD7-7BEF-4FF6-AE15-6297EECE85A8}" type="parTrans" cxnId="{013E39A7-3A69-489E-A0F3-6B9FA84ABCAD}">
      <dgm:prSet/>
      <dgm:spPr/>
      <dgm:t>
        <a:bodyPr/>
        <a:lstStyle/>
        <a:p>
          <a:endParaRPr lang="ru-RU"/>
        </a:p>
      </dgm:t>
    </dgm:pt>
    <dgm:pt modelId="{8F3E6C7C-A6AC-41CE-9584-96F99E499891}" type="sibTrans" cxnId="{013E39A7-3A69-489E-A0F3-6B9FA84ABCAD}">
      <dgm:prSet/>
      <dgm:spPr/>
      <dgm:t>
        <a:bodyPr/>
        <a:lstStyle/>
        <a:p>
          <a:endParaRPr lang="ru-RU"/>
        </a:p>
      </dgm:t>
    </dgm:pt>
    <dgm:pt modelId="{316E416F-1042-40E2-A0CB-E528F4192AED}" type="pres">
      <dgm:prSet presAssocID="{903D960F-9DE3-4EEC-A681-42382AA7C806}" presName="Name0" presStyleCnt="0">
        <dgm:presLayoutVars>
          <dgm:chMax val="7"/>
          <dgm:chPref val="7"/>
          <dgm:dir/>
        </dgm:presLayoutVars>
      </dgm:prSet>
      <dgm:spPr/>
      <dgm:t>
        <a:bodyPr/>
        <a:lstStyle/>
        <a:p>
          <a:endParaRPr lang="ru-RU"/>
        </a:p>
      </dgm:t>
    </dgm:pt>
    <dgm:pt modelId="{B2C7B9FF-B019-4191-B581-0D423110498D}" type="pres">
      <dgm:prSet presAssocID="{903D960F-9DE3-4EEC-A681-42382AA7C806}" presName="Name1" presStyleCnt="0"/>
      <dgm:spPr/>
    </dgm:pt>
    <dgm:pt modelId="{52305184-3939-4453-BF74-34FC58A79BC7}" type="pres">
      <dgm:prSet presAssocID="{903D960F-9DE3-4EEC-A681-42382AA7C806}" presName="cycle" presStyleCnt="0"/>
      <dgm:spPr/>
    </dgm:pt>
    <dgm:pt modelId="{F0336D6D-9C81-4CF8-88B0-54DC7B94DAEE}" type="pres">
      <dgm:prSet presAssocID="{903D960F-9DE3-4EEC-A681-42382AA7C806}" presName="srcNode" presStyleLbl="node1" presStyleIdx="0" presStyleCnt="3"/>
      <dgm:spPr/>
    </dgm:pt>
    <dgm:pt modelId="{4738FBDA-E4CC-409F-A2C1-9533E061BDB9}" type="pres">
      <dgm:prSet presAssocID="{903D960F-9DE3-4EEC-A681-42382AA7C806}" presName="conn" presStyleLbl="parChTrans1D2" presStyleIdx="0" presStyleCnt="1"/>
      <dgm:spPr/>
      <dgm:t>
        <a:bodyPr/>
        <a:lstStyle/>
        <a:p>
          <a:endParaRPr lang="ru-RU"/>
        </a:p>
      </dgm:t>
    </dgm:pt>
    <dgm:pt modelId="{6AF4C30D-0F41-4C4D-BAC8-967D50BB11FA}" type="pres">
      <dgm:prSet presAssocID="{903D960F-9DE3-4EEC-A681-42382AA7C806}" presName="extraNode" presStyleLbl="node1" presStyleIdx="0" presStyleCnt="3"/>
      <dgm:spPr/>
    </dgm:pt>
    <dgm:pt modelId="{CC8FB0A1-C28E-46D3-B1F5-E33F1198632D}" type="pres">
      <dgm:prSet presAssocID="{903D960F-9DE3-4EEC-A681-42382AA7C806}" presName="dstNode" presStyleLbl="node1" presStyleIdx="0" presStyleCnt="3"/>
      <dgm:spPr/>
    </dgm:pt>
    <dgm:pt modelId="{AF84D545-8D43-47A4-BB37-A486FF21D719}" type="pres">
      <dgm:prSet presAssocID="{39C48861-D363-45C1-8854-009D9469D0E1}" presName="text_1" presStyleLbl="node1" presStyleIdx="0" presStyleCnt="3">
        <dgm:presLayoutVars>
          <dgm:bulletEnabled val="1"/>
        </dgm:presLayoutVars>
      </dgm:prSet>
      <dgm:spPr/>
      <dgm:t>
        <a:bodyPr/>
        <a:lstStyle/>
        <a:p>
          <a:endParaRPr lang="ru-RU"/>
        </a:p>
      </dgm:t>
    </dgm:pt>
    <dgm:pt modelId="{37B4D2A5-1178-421B-8CE9-898976D26C23}" type="pres">
      <dgm:prSet presAssocID="{39C48861-D363-45C1-8854-009D9469D0E1}" presName="accent_1" presStyleCnt="0"/>
      <dgm:spPr/>
    </dgm:pt>
    <dgm:pt modelId="{D61BB796-D1D4-4A97-B68F-76A00C19128E}" type="pres">
      <dgm:prSet presAssocID="{39C48861-D363-45C1-8854-009D9469D0E1}" presName="accentRepeatNode" presStyleLbl="solidFgAcc1" presStyleIdx="0" presStyleCnt="3"/>
      <dgm:spPr/>
    </dgm:pt>
    <dgm:pt modelId="{37228CAD-D9B5-42E9-8220-DE2F9A05E99E}" type="pres">
      <dgm:prSet presAssocID="{DDE70C63-E29A-414C-B05B-E7E6D2661F4E}" presName="text_2" presStyleLbl="node1" presStyleIdx="1" presStyleCnt="3">
        <dgm:presLayoutVars>
          <dgm:bulletEnabled val="1"/>
        </dgm:presLayoutVars>
      </dgm:prSet>
      <dgm:spPr/>
      <dgm:t>
        <a:bodyPr/>
        <a:lstStyle/>
        <a:p>
          <a:endParaRPr lang="ru-RU"/>
        </a:p>
      </dgm:t>
    </dgm:pt>
    <dgm:pt modelId="{20B96134-27EC-4AA2-9B76-56041718C001}" type="pres">
      <dgm:prSet presAssocID="{DDE70C63-E29A-414C-B05B-E7E6D2661F4E}" presName="accent_2" presStyleCnt="0"/>
      <dgm:spPr/>
    </dgm:pt>
    <dgm:pt modelId="{F04EA895-0B70-4E02-B535-E0E903072C63}" type="pres">
      <dgm:prSet presAssocID="{DDE70C63-E29A-414C-B05B-E7E6D2661F4E}" presName="accentRepeatNode" presStyleLbl="solidFgAcc1" presStyleIdx="1" presStyleCnt="3"/>
      <dgm:spPr/>
    </dgm:pt>
    <dgm:pt modelId="{3DB0F2C7-B4AA-4501-9C38-B2ACB93216D4}" type="pres">
      <dgm:prSet presAssocID="{EF5F1F87-A09A-4AFE-BB7A-34A1E13D762E}" presName="text_3" presStyleLbl="node1" presStyleIdx="2" presStyleCnt="3" custScaleY="160918">
        <dgm:presLayoutVars>
          <dgm:bulletEnabled val="1"/>
        </dgm:presLayoutVars>
      </dgm:prSet>
      <dgm:spPr/>
      <dgm:t>
        <a:bodyPr/>
        <a:lstStyle/>
        <a:p>
          <a:endParaRPr lang="ru-RU"/>
        </a:p>
      </dgm:t>
    </dgm:pt>
    <dgm:pt modelId="{1DBCAFBA-39C6-4173-81B9-19A528870B6A}" type="pres">
      <dgm:prSet presAssocID="{EF5F1F87-A09A-4AFE-BB7A-34A1E13D762E}" presName="accent_3" presStyleCnt="0"/>
      <dgm:spPr/>
    </dgm:pt>
    <dgm:pt modelId="{F8AC2D0C-97B2-4E26-8A47-92A637C77F82}" type="pres">
      <dgm:prSet presAssocID="{EF5F1F87-A09A-4AFE-BB7A-34A1E13D762E}" presName="accentRepeatNode" presStyleLbl="solidFgAcc1" presStyleIdx="2" presStyleCnt="3"/>
      <dgm:spPr/>
    </dgm:pt>
  </dgm:ptLst>
  <dgm:cxnLst>
    <dgm:cxn modelId="{EF771480-DCE3-4A8E-AA65-AAAE12FF31C7}" srcId="{903D960F-9DE3-4EEC-A681-42382AA7C806}" destId="{DDE70C63-E29A-414C-B05B-E7E6D2661F4E}" srcOrd="1" destOrd="0" parTransId="{D3ED23D3-CBB7-4E84-9886-4B38A0899B82}" sibTransId="{1107ED81-B0B2-41C2-B956-A568745917A2}"/>
    <dgm:cxn modelId="{71BF9274-D7CF-4024-A44C-D8028DF33C08}" type="presOf" srcId="{EF5F1F87-A09A-4AFE-BB7A-34A1E13D762E}" destId="{3DB0F2C7-B4AA-4501-9C38-B2ACB93216D4}" srcOrd="0" destOrd="0" presId="urn:microsoft.com/office/officeart/2008/layout/VerticalCurvedList"/>
    <dgm:cxn modelId="{5E70FFC6-FBB9-4C1D-971E-C8DD35008084}" type="presOf" srcId="{DDE70C63-E29A-414C-B05B-E7E6D2661F4E}" destId="{37228CAD-D9B5-42E9-8220-DE2F9A05E99E}" srcOrd="0" destOrd="0" presId="urn:microsoft.com/office/officeart/2008/layout/VerticalCurvedList"/>
    <dgm:cxn modelId="{A0F62F79-D79E-45B9-9AB3-6D862136F676}" srcId="{903D960F-9DE3-4EEC-A681-42382AA7C806}" destId="{39C48861-D363-45C1-8854-009D9469D0E1}" srcOrd="0" destOrd="0" parTransId="{D8ABB346-6742-426D-8E1D-2E980F56A75D}" sibTransId="{3EF88B73-B2F4-420A-A5A8-52E7039777BB}"/>
    <dgm:cxn modelId="{013E39A7-3A69-489E-A0F3-6B9FA84ABCAD}" srcId="{903D960F-9DE3-4EEC-A681-42382AA7C806}" destId="{EF5F1F87-A09A-4AFE-BB7A-34A1E13D762E}" srcOrd="2" destOrd="0" parTransId="{B3325BD7-7BEF-4FF6-AE15-6297EECE85A8}" sibTransId="{8F3E6C7C-A6AC-41CE-9584-96F99E499891}"/>
    <dgm:cxn modelId="{BB487FD1-B6D0-4519-813C-FE402B277EE0}" type="presOf" srcId="{903D960F-9DE3-4EEC-A681-42382AA7C806}" destId="{316E416F-1042-40E2-A0CB-E528F4192AED}" srcOrd="0" destOrd="0" presId="urn:microsoft.com/office/officeart/2008/layout/VerticalCurvedList"/>
    <dgm:cxn modelId="{B0B12CB5-8D11-45CE-81E6-53DDE844708B}" type="presOf" srcId="{3EF88B73-B2F4-420A-A5A8-52E7039777BB}" destId="{4738FBDA-E4CC-409F-A2C1-9533E061BDB9}" srcOrd="0" destOrd="0" presId="urn:microsoft.com/office/officeart/2008/layout/VerticalCurvedList"/>
    <dgm:cxn modelId="{B3424D73-045F-434E-8B20-DB1CD5BA6181}" type="presOf" srcId="{39C48861-D363-45C1-8854-009D9469D0E1}" destId="{AF84D545-8D43-47A4-BB37-A486FF21D719}" srcOrd="0" destOrd="0" presId="urn:microsoft.com/office/officeart/2008/layout/VerticalCurvedList"/>
    <dgm:cxn modelId="{5C936244-6103-4E48-B313-30A6A8C690E1}" type="presParOf" srcId="{316E416F-1042-40E2-A0CB-E528F4192AED}" destId="{B2C7B9FF-B019-4191-B581-0D423110498D}" srcOrd="0" destOrd="0" presId="urn:microsoft.com/office/officeart/2008/layout/VerticalCurvedList"/>
    <dgm:cxn modelId="{665F5715-0898-4216-BE49-08FECC001855}" type="presParOf" srcId="{B2C7B9FF-B019-4191-B581-0D423110498D}" destId="{52305184-3939-4453-BF74-34FC58A79BC7}" srcOrd="0" destOrd="0" presId="urn:microsoft.com/office/officeart/2008/layout/VerticalCurvedList"/>
    <dgm:cxn modelId="{1C11E34C-A46A-45EC-9953-64EC733101A5}" type="presParOf" srcId="{52305184-3939-4453-BF74-34FC58A79BC7}" destId="{F0336D6D-9C81-4CF8-88B0-54DC7B94DAEE}" srcOrd="0" destOrd="0" presId="urn:microsoft.com/office/officeart/2008/layout/VerticalCurvedList"/>
    <dgm:cxn modelId="{A116C908-544E-4A32-A5F5-37B3E9E15197}" type="presParOf" srcId="{52305184-3939-4453-BF74-34FC58A79BC7}" destId="{4738FBDA-E4CC-409F-A2C1-9533E061BDB9}" srcOrd="1" destOrd="0" presId="urn:microsoft.com/office/officeart/2008/layout/VerticalCurvedList"/>
    <dgm:cxn modelId="{9637DED8-1385-4B7F-B21A-E8B214E4CA26}" type="presParOf" srcId="{52305184-3939-4453-BF74-34FC58A79BC7}" destId="{6AF4C30D-0F41-4C4D-BAC8-967D50BB11FA}" srcOrd="2" destOrd="0" presId="urn:microsoft.com/office/officeart/2008/layout/VerticalCurvedList"/>
    <dgm:cxn modelId="{D4B3E1F5-9E57-442C-AA3D-5D23D2079860}" type="presParOf" srcId="{52305184-3939-4453-BF74-34FC58A79BC7}" destId="{CC8FB0A1-C28E-46D3-B1F5-E33F1198632D}" srcOrd="3" destOrd="0" presId="urn:microsoft.com/office/officeart/2008/layout/VerticalCurvedList"/>
    <dgm:cxn modelId="{4340350B-DB5F-4E46-B85E-A26948FA1F78}" type="presParOf" srcId="{B2C7B9FF-B019-4191-B581-0D423110498D}" destId="{AF84D545-8D43-47A4-BB37-A486FF21D719}" srcOrd="1" destOrd="0" presId="urn:microsoft.com/office/officeart/2008/layout/VerticalCurvedList"/>
    <dgm:cxn modelId="{E6CC38AA-4968-4C5A-87F5-1769974E1507}" type="presParOf" srcId="{B2C7B9FF-B019-4191-B581-0D423110498D}" destId="{37B4D2A5-1178-421B-8CE9-898976D26C23}" srcOrd="2" destOrd="0" presId="urn:microsoft.com/office/officeart/2008/layout/VerticalCurvedList"/>
    <dgm:cxn modelId="{550136DB-D6D2-490E-83AE-3EAACF86F1BB}" type="presParOf" srcId="{37B4D2A5-1178-421B-8CE9-898976D26C23}" destId="{D61BB796-D1D4-4A97-B68F-76A00C19128E}" srcOrd="0" destOrd="0" presId="urn:microsoft.com/office/officeart/2008/layout/VerticalCurvedList"/>
    <dgm:cxn modelId="{EB98D250-3FAA-4E50-B535-B303E299C083}" type="presParOf" srcId="{B2C7B9FF-B019-4191-B581-0D423110498D}" destId="{37228CAD-D9B5-42E9-8220-DE2F9A05E99E}" srcOrd="3" destOrd="0" presId="urn:microsoft.com/office/officeart/2008/layout/VerticalCurvedList"/>
    <dgm:cxn modelId="{5502CC44-0ABD-4D6C-9D22-87A74B455F48}" type="presParOf" srcId="{B2C7B9FF-B019-4191-B581-0D423110498D}" destId="{20B96134-27EC-4AA2-9B76-56041718C001}" srcOrd="4" destOrd="0" presId="urn:microsoft.com/office/officeart/2008/layout/VerticalCurvedList"/>
    <dgm:cxn modelId="{A32F8B16-55A3-45A8-9A7D-257759640156}" type="presParOf" srcId="{20B96134-27EC-4AA2-9B76-56041718C001}" destId="{F04EA895-0B70-4E02-B535-E0E903072C63}" srcOrd="0" destOrd="0" presId="urn:microsoft.com/office/officeart/2008/layout/VerticalCurvedList"/>
    <dgm:cxn modelId="{F63C033B-C813-43D3-B1ED-55CA12B61269}" type="presParOf" srcId="{B2C7B9FF-B019-4191-B581-0D423110498D}" destId="{3DB0F2C7-B4AA-4501-9C38-B2ACB93216D4}" srcOrd="5" destOrd="0" presId="urn:microsoft.com/office/officeart/2008/layout/VerticalCurvedList"/>
    <dgm:cxn modelId="{55FD2D52-BDD4-4E0F-8BFA-6F0F53330A51}" type="presParOf" srcId="{B2C7B9FF-B019-4191-B581-0D423110498D}" destId="{1DBCAFBA-39C6-4173-81B9-19A528870B6A}" srcOrd="6" destOrd="0" presId="urn:microsoft.com/office/officeart/2008/layout/VerticalCurvedList"/>
    <dgm:cxn modelId="{3C4114A5-2CB7-4FA7-A240-544DB925DBDD}" type="presParOf" srcId="{1DBCAFBA-39C6-4173-81B9-19A528870B6A}" destId="{F8AC2D0C-97B2-4E26-8A47-92A637C77F82}"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0441852-907C-409B-B414-6462835AB050}"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F18BA8F6-5DA7-47EF-B86C-3DB5D4B58C6A}">
      <dgm:prSet phldrT="[Текст]"/>
      <dgm:spPr/>
      <dgm:t>
        <a:bodyPr/>
        <a:lstStyle/>
        <a:p>
          <a:r>
            <a:rPr lang="ru-RU" dirty="0" smtClean="0"/>
            <a:t>Требования к кадровому составу</a:t>
          </a:r>
          <a:endParaRPr lang="ru-RU" dirty="0"/>
        </a:p>
      </dgm:t>
    </dgm:pt>
    <dgm:pt modelId="{09F2153D-7BB5-4188-A479-12549CEE39D6}" type="parTrans" cxnId="{C14855EC-9C1B-42DF-A6E5-F8E67BEB60DC}">
      <dgm:prSet/>
      <dgm:spPr/>
      <dgm:t>
        <a:bodyPr/>
        <a:lstStyle/>
        <a:p>
          <a:endParaRPr lang="ru-RU"/>
        </a:p>
      </dgm:t>
    </dgm:pt>
    <dgm:pt modelId="{44E6BFD9-3F08-4025-81CF-9970E446E966}" type="sibTrans" cxnId="{C14855EC-9C1B-42DF-A6E5-F8E67BEB60DC}">
      <dgm:prSet/>
      <dgm:spPr/>
      <dgm:t>
        <a:bodyPr/>
        <a:lstStyle/>
        <a:p>
          <a:endParaRPr lang="ru-RU"/>
        </a:p>
      </dgm:t>
    </dgm:pt>
    <dgm:pt modelId="{FCC1D3E9-266D-45EE-B8B6-A6EA8E7DFDB1}">
      <dgm:prSet phldrT="[Текст]"/>
      <dgm:spPr/>
      <dgm:t>
        <a:bodyPr/>
        <a:lstStyle/>
        <a:p>
          <a:r>
            <a:rPr lang="ru-RU" dirty="0" smtClean="0"/>
            <a:t>Требования к имуществу</a:t>
          </a:r>
          <a:endParaRPr lang="ru-RU" dirty="0"/>
        </a:p>
      </dgm:t>
    </dgm:pt>
    <dgm:pt modelId="{076C2782-8A6B-4DA6-98E4-95EEBF1009EA}" type="parTrans" cxnId="{ADAE22AB-B717-4DE7-8C24-8F277F420378}">
      <dgm:prSet/>
      <dgm:spPr/>
      <dgm:t>
        <a:bodyPr/>
        <a:lstStyle/>
        <a:p>
          <a:endParaRPr lang="ru-RU"/>
        </a:p>
      </dgm:t>
    </dgm:pt>
    <dgm:pt modelId="{CE238669-7A47-406A-820E-BA785DFFA3C3}" type="sibTrans" cxnId="{ADAE22AB-B717-4DE7-8C24-8F277F420378}">
      <dgm:prSet/>
      <dgm:spPr/>
      <dgm:t>
        <a:bodyPr/>
        <a:lstStyle/>
        <a:p>
          <a:endParaRPr lang="ru-RU"/>
        </a:p>
      </dgm:t>
    </dgm:pt>
    <dgm:pt modelId="{9EB3394B-D76D-4C44-95A9-23F8625F936E}">
      <dgm:prSet phldrT="[Текст]"/>
      <dgm:spPr/>
      <dgm:t>
        <a:bodyPr/>
        <a:lstStyle/>
        <a:p>
          <a:r>
            <a:rPr lang="ru-RU" dirty="0" smtClean="0"/>
            <a:t>Требования к системе контроля качества</a:t>
          </a:r>
          <a:endParaRPr lang="ru-RU" dirty="0"/>
        </a:p>
      </dgm:t>
    </dgm:pt>
    <dgm:pt modelId="{3D7C8B00-7CE3-4FD5-9D62-962067143F19}" type="parTrans" cxnId="{5FF4755A-B1A4-47B7-9DAC-8F4404D4FDB7}">
      <dgm:prSet/>
      <dgm:spPr/>
      <dgm:t>
        <a:bodyPr/>
        <a:lstStyle/>
        <a:p>
          <a:endParaRPr lang="ru-RU"/>
        </a:p>
      </dgm:t>
    </dgm:pt>
    <dgm:pt modelId="{E82E780F-A7AA-4471-B873-36009726D052}" type="sibTrans" cxnId="{5FF4755A-B1A4-47B7-9DAC-8F4404D4FDB7}">
      <dgm:prSet/>
      <dgm:spPr/>
      <dgm:t>
        <a:bodyPr/>
        <a:lstStyle/>
        <a:p>
          <a:endParaRPr lang="ru-RU"/>
        </a:p>
      </dgm:t>
    </dgm:pt>
    <dgm:pt modelId="{D41CAAA4-5AB6-4480-8CD9-43713885F762}" type="pres">
      <dgm:prSet presAssocID="{C0441852-907C-409B-B414-6462835AB050}" presName="Name0" presStyleCnt="0">
        <dgm:presLayoutVars>
          <dgm:chMax val="7"/>
          <dgm:chPref val="7"/>
          <dgm:dir/>
        </dgm:presLayoutVars>
      </dgm:prSet>
      <dgm:spPr/>
      <dgm:t>
        <a:bodyPr/>
        <a:lstStyle/>
        <a:p>
          <a:endParaRPr lang="ru-RU"/>
        </a:p>
      </dgm:t>
    </dgm:pt>
    <dgm:pt modelId="{2EBD1855-8338-4018-A0BC-E1C07E102C58}" type="pres">
      <dgm:prSet presAssocID="{C0441852-907C-409B-B414-6462835AB050}" presName="Name1" presStyleCnt="0"/>
      <dgm:spPr/>
    </dgm:pt>
    <dgm:pt modelId="{AE067F6E-BF37-4296-8156-659709CED98E}" type="pres">
      <dgm:prSet presAssocID="{C0441852-907C-409B-B414-6462835AB050}" presName="cycle" presStyleCnt="0"/>
      <dgm:spPr/>
    </dgm:pt>
    <dgm:pt modelId="{E4B7174B-BAE9-446B-BD95-FCD8818D3538}" type="pres">
      <dgm:prSet presAssocID="{C0441852-907C-409B-B414-6462835AB050}" presName="srcNode" presStyleLbl="node1" presStyleIdx="0" presStyleCnt="3"/>
      <dgm:spPr/>
    </dgm:pt>
    <dgm:pt modelId="{EA35D034-357D-4FA7-B288-1273A64F7DA1}" type="pres">
      <dgm:prSet presAssocID="{C0441852-907C-409B-B414-6462835AB050}" presName="conn" presStyleLbl="parChTrans1D2" presStyleIdx="0" presStyleCnt="1"/>
      <dgm:spPr/>
      <dgm:t>
        <a:bodyPr/>
        <a:lstStyle/>
        <a:p>
          <a:endParaRPr lang="ru-RU"/>
        </a:p>
      </dgm:t>
    </dgm:pt>
    <dgm:pt modelId="{0A3F36B7-0948-4C18-B468-A84E72BB867F}" type="pres">
      <dgm:prSet presAssocID="{C0441852-907C-409B-B414-6462835AB050}" presName="extraNode" presStyleLbl="node1" presStyleIdx="0" presStyleCnt="3"/>
      <dgm:spPr/>
    </dgm:pt>
    <dgm:pt modelId="{E4D5C22C-D26B-4F42-A966-A40910069953}" type="pres">
      <dgm:prSet presAssocID="{C0441852-907C-409B-B414-6462835AB050}" presName="dstNode" presStyleLbl="node1" presStyleIdx="0" presStyleCnt="3"/>
      <dgm:spPr/>
    </dgm:pt>
    <dgm:pt modelId="{366BA0A2-D0B2-4D64-AC2B-5A8E2A476EB0}" type="pres">
      <dgm:prSet presAssocID="{F18BA8F6-5DA7-47EF-B86C-3DB5D4B58C6A}" presName="text_1" presStyleLbl="node1" presStyleIdx="0" presStyleCnt="3">
        <dgm:presLayoutVars>
          <dgm:bulletEnabled val="1"/>
        </dgm:presLayoutVars>
      </dgm:prSet>
      <dgm:spPr/>
      <dgm:t>
        <a:bodyPr/>
        <a:lstStyle/>
        <a:p>
          <a:endParaRPr lang="ru-RU"/>
        </a:p>
      </dgm:t>
    </dgm:pt>
    <dgm:pt modelId="{CCF2F6A5-B46A-4183-996F-FA31314898CE}" type="pres">
      <dgm:prSet presAssocID="{F18BA8F6-5DA7-47EF-B86C-3DB5D4B58C6A}" presName="accent_1" presStyleCnt="0"/>
      <dgm:spPr/>
    </dgm:pt>
    <dgm:pt modelId="{1D3B333B-92BC-46EF-831F-71A9CAAD6E27}" type="pres">
      <dgm:prSet presAssocID="{F18BA8F6-5DA7-47EF-B86C-3DB5D4B58C6A}" presName="accentRepeatNode" presStyleLbl="solidFgAcc1" presStyleIdx="0" presStyleCnt="3"/>
      <dgm:spPr/>
    </dgm:pt>
    <dgm:pt modelId="{5A292141-60BF-474C-BF80-41B3A858FF50}" type="pres">
      <dgm:prSet presAssocID="{FCC1D3E9-266D-45EE-B8B6-A6EA8E7DFDB1}" presName="text_2" presStyleLbl="node1" presStyleIdx="1" presStyleCnt="3">
        <dgm:presLayoutVars>
          <dgm:bulletEnabled val="1"/>
        </dgm:presLayoutVars>
      </dgm:prSet>
      <dgm:spPr/>
      <dgm:t>
        <a:bodyPr/>
        <a:lstStyle/>
        <a:p>
          <a:endParaRPr lang="ru-RU"/>
        </a:p>
      </dgm:t>
    </dgm:pt>
    <dgm:pt modelId="{DA852737-FEA0-466A-BC7B-0D9DCAF5786E}" type="pres">
      <dgm:prSet presAssocID="{FCC1D3E9-266D-45EE-B8B6-A6EA8E7DFDB1}" presName="accent_2" presStyleCnt="0"/>
      <dgm:spPr/>
    </dgm:pt>
    <dgm:pt modelId="{FC8BA82F-4662-482A-B116-3BBFD1814FE0}" type="pres">
      <dgm:prSet presAssocID="{FCC1D3E9-266D-45EE-B8B6-A6EA8E7DFDB1}" presName="accentRepeatNode" presStyleLbl="solidFgAcc1" presStyleIdx="1" presStyleCnt="3"/>
      <dgm:spPr/>
    </dgm:pt>
    <dgm:pt modelId="{8E196BA1-C4B8-4C73-BB8B-579E12BB35B2}" type="pres">
      <dgm:prSet presAssocID="{9EB3394B-D76D-4C44-95A9-23F8625F936E}" presName="text_3" presStyleLbl="node1" presStyleIdx="2" presStyleCnt="3">
        <dgm:presLayoutVars>
          <dgm:bulletEnabled val="1"/>
        </dgm:presLayoutVars>
      </dgm:prSet>
      <dgm:spPr/>
      <dgm:t>
        <a:bodyPr/>
        <a:lstStyle/>
        <a:p>
          <a:endParaRPr lang="ru-RU"/>
        </a:p>
      </dgm:t>
    </dgm:pt>
    <dgm:pt modelId="{9000BD6C-FE65-48FE-B60E-E33C72D6109F}" type="pres">
      <dgm:prSet presAssocID="{9EB3394B-D76D-4C44-95A9-23F8625F936E}" presName="accent_3" presStyleCnt="0"/>
      <dgm:spPr/>
    </dgm:pt>
    <dgm:pt modelId="{C0F76501-580B-49D1-AF2A-55FD63DCC4AA}" type="pres">
      <dgm:prSet presAssocID="{9EB3394B-D76D-4C44-95A9-23F8625F936E}" presName="accentRepeatNode" presStyleLbl="solidFgAcc1" presStyleIdx="2" presStyleCnt="3"/>
      <dgm:spPr/>
    </dgm:pt>
  </dgm:ptLst>
  <dgm:cxnLst>
    <dgm:cxn modelId="{C14855EC-9C1B-42DF-A6E5-F8E67BEB60DC}" srcId="{C0441852-907C-409B-B414-6462835AB050}" destId="{F18BA8F6-5DA7-47EF-B86C-3DB5D4B58C6A}" srcOrd="0" destOrd="0" parTransId="{09F2153D-7BB5-4188-A479-12549CEE39D6}" sibTransId="{44E6BFD9-3F08-4025-81CF-9970E446E966}"/>
    <dgm:cxn modelId="{ADAE22AB-B717-4DE7-8C24-8F277F420378}" srcId="{C0441852-907C-409B-B414-6462835AB050}" destId="{FCC1D3E9-266D-45EE-B8B6-A6EA8E7DFDB1}" srcOrd="1" destOrd="0" parTransId="{076C2782-8A6B-4DA6-98E4-95EEBF1009EA}" sibTransId="{CE238669-7A47-406A-820E-BA785DFFA3C3}"/>
    <dgm:cxn modelId="{43ED8B0C-56E2-46BC-80DD-0B475C086E32}" type="presOf" srcId="{F18BA8F6-5DA7-47EF-B86C-3DB5D4B58C6A}" destId="{366BA0A2-D0B2-4D64-AC2B-5A8E2A476EB0}" srcOrd="0" destOrd="0" presId="urn:microsoft.com/office/officeart/2008/layout/VerticalCurvedList"/>
    <dgm:cxn modelId="{0AF24FEC-8118-4B9B-9233-0D3EE5E2FB32}" type="presOf" srcId="{FCC1D3E9-266D-45EE-B8B6-A6EA8E7DFDB1}" destId="{5A292141-60BF-474C-BF80-41B3A858FF50}" srcOrd="0" destOrd="0" presId="urn:microsoft.com/office/officeart/2008/layout/VerticalCurvedList"/>
    <dgm:cxn modelId="{BD7BCCF9-2E26-43EA-924F-949E1046E1DF}" type="presOf" srcId="{C0441852-907C-409B-B414-6462835AB050}" destId="{D41CAAA4-5AB6-4480-8CD9-43713885F762}" srcOrd="0" destOrd="0" presId="urn:microsoft.com/office/officeart/2008/layout/VerticalCurvedList"/>
    <dgm:cxn modelId="{B79AF74F-7F5F-4C1C-8BD4-42BE94093CD9}" type="presOf" srcId="{9EB3394B-D76D-4C44-95A9-23F8625F936E}" destId="{8E196BA1-C4B8-4C73-BB8B-579E12BB35B2}" srcOrd="0" destOrd="0" presId="urn:microsoft.com/office/officeart/2008/layout/VerticalCurvedList"/>
    <dgm:cxn modelId="{5FF4755A-B1A4-47B7-9DAC-8F4404D4FDB7}" srcId="{C0441852-907C-409B-B414-6462835AB050}" destId="{9EB3394B-D76D-4C44-95A9-23F8625F936E}" srcOrd="2" destOrd="0" parTransId="{3D7C8B00-7CE3-4FD5-9D62-962067143F19}" sibTransId="{E82E780F-A7AA-4471-B873-36009726D052}"/>
    <dgm:cxn modelId="{03587BA8-6E63-4991-8227-BBD349A0F58B}" type="presOf" srcId="{44E6BFD9-3F08-4025-81CF-9970E446E966}" destId="{EA35D034-357D-4FA7-B288-1273A64F7DA1}" srcOrd="0" destOrd="0" presId="urn:microsoft.com/office/officeart/2008/layout/VerticalCurvedList"/>
    <dgm:cxn modelId="{56152F75-F9E8-459B-9FFD-B7BCD7EA3B88}" type="presParOf" srcId="{D41CAAA4-5AB6-4480-8CD9-43713885F762}" destId="{2EBD1855-8338-4018-A0BC-E1C07E102C58}" srcOrd="0" destOrd="0" presId="urn:microsoft.com/office/officeart/2008/layout/VerticalCurvedList"/>
    <dgm:cxn modelId="{443AB317-FCFE-45B1-8D60-738FC3CCA6CE}" type="presParOf" srcId="{2EBD1855-8338-4018-A0BC-E1C07E102C58}" destId="{AE067F6E-BF37-4296-8156-659709CED98E}" srcOrd="0" destOrd="0" presId="urn:microsoft.com/office/officeart/2008/layout/VerticalCurvedList"/>
    <dgm:cxn modelId="{D89C22EA-7299-412A-8C0D-7B37E6625AD8}" type="presParOf" srcId="{AE067F6E-BF37-4296-8156-659709CED98E}" destId="{E4B7174B-BAE9-446B-BD95-FCD8818D3538}" srcOrd="0" destOrd="0" presId="urn:microsoft.com/office/officeart/2008/layout/VerticalCurvedList"/>
    <dgm:cxn modelId="{22DC0970-9886-4958-967E-045E5BD14D71}" type="presParOf" srcId="{AE067F6E-BF37-4296-8156-659709CED98E}" destId="{EA35D034-357D-4FA7-B288-1273A64F7DA1}" srcOrd="1" destOrd="0" presId="urn:microsoft.com/office/officeart/2008/layout/VerticalCurvedList"/>
    <dgm:cxn modelId="{D322964E-327A-4780-A1B4-1AC52EFF3E4A}" type="presParOf" srcId="{AE067F6E-BF37-4296-8156-659709CED98E}" destId="{0A3F36B7-0948-4C18-B468-A84E72BB867F}" srcOrd="2" destOrd="0" presId="urn:microsoft.com/office/officeart/2008/layout/VerticalCurvedList"/>
    <dgm:cxn modelId="{1AA718C5-5CA8-47BC-98D3-97C6FE634D32}" type="presParOf" srcId="{AE067F6E-BF37-4296-8156-659709CED98E}" destId="{E4D5C22C-D26B-4F42-A966-A40910069953}" srcOrd="3" destOrd="0" presId="urn:microsoft.com/office/officeart/2008/layout/VerticalCurvedList"/>
    <dgm:cxn modelId="{5BBFC9F0-DCA4-40F1-B76C-0CB7A934DE4C}" type="presParOf" srcId="{2EBD1855-8338-4018-A0BC-E1C07E102C58}" destId="{366BA0A2-D0B2-4D64-AC2B-5A8E2A476EB0}" srcOrd="1" destOrd="0" presId="urn:microsoft.com/office/officeart/2008/layout/VerticalCurvedList"/>
    <dgm:cxn modelId="{696FFF43-F482-4E95-8386-46120BCCE227}" type="presParOf" srcId="{2EBD1855-8338-4018-A0BC-E1C07E102C58}" destId="{CCF2F6A5-B46A-4183-996F-FA31314898CE}" srcOrd="2" destOrd="0" presId="urn:microsoft.com/office/officeart/2008/layout/VerticalCurvedList"/>
    <dgm:cxn modelId="{AB1C0DDA-9F99-4278-A618-63ACBB8A2C97}" type="presParOf" srcId="{CCF2F6A5-B46A-4183-996F-FA31314898CE}" destId="{1D3B333B-92BC-46EF-831F-71A9CAAD6E27}" srcOrd="0" destOrd="0" presId="urn:microsoft.com/office/officeart/2008/layout/VerticalCurvedList"/>
    <dgm:cxn modelId="{FA72985F-D11C-4C91-9E5D-6582F87B4FD3}" type="presParOf" srcId="{2EBD1855-8338-4018-A0BC-E1C07E102C58}" destId="{5A292141-60BF-474C-BF80-41B3A858FF50}" srcOrd="3" destOrd="0" presId="urn:microsoft.com/office/officeart/2008/layout/VerticalCurvedList"/>
    <dgm:cxn modelId="{D979920F-1AA6-41DD-934E-B621197C3F8C}" type="presParOf" srcId="{2EBD1855-8338-4018-A0BC-E1C07E102C58}" destId="{DA852737-FEA0-466A-BC7B-0D9DCAF5786E}" srcOrd="4" destOrd="0" presId="urn:microsoft.com/office/officeart/2008/layout/VerticalCurvedList"/>
    <dgm:cxn modelId="{FDED68AE-7FE0-4059-B05F-D2F3C5C8AE9D}" type="presParOf" srcId="{DA852737-FEA0-466A-BC7B-0D9DCAF5786E}" destId="{FC8BA82F-4662-482A-B116-3BBFD1814FE0}" srcOrd="0" destOrd="0" presId="urn:microsoft.com/office/officeart/2008/layout/VerticalCurvedList"/>
    <dgm:cxn modelId="{C26F462E-BA70-4570-A907-8F186A903200}" type="presParOf" srcId="{2EBD1855-8338-4018-A0BC-E1C07E102C58}" destId="{8E196BA1-C4B8-4C73-BB8B-579E12BB35B2}" srcOrd="5" destOrd="0" presId="urn:microsoft.com/office/officeart/2008/layout/VerticalCurvedList"/>
    <dgm:cxn modelId="{FFD4816B-F6BA-43B9-AB4B-AECFCDF59BB7}" type="presParOf" srcId="{2EBD1855-8338-4018-A0BC-E1C07E102C58}" destId="{9000BD6C-FE65-48FE-B60E-E33C72D6109F}" srcOrd="6" destOrd="0" presId="urn:microsoft.com/office/officeart/2008/layout/VerticalCurvedList"/>
    <dgm:cxn modelId="{8631DB6E-9D4C-4544-8B8A-A9A9D3B74B4A}" type="presParOf" srcId="{9000BD6C-FE65-48FE-B60E-E33C72D6109F}" destId="{C0F76501-580B-49D1-AF2A-55FD63DCC4AA}"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0441852-907C-409B-B414-6462835AB050}"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F18BA8F6-5DA7-47EF-B86C-3DB5D4B58C6A}">
      <dgm:prSet phldrT="[Текст]"/>
      <dgm:spPr/>
      <dgm:t>
        <a:bodyPr/>
        <a:lstStyle/>
        <a:p>
          <a:r>
            <a:rPr lang="ru-RU" dirty="0" smtClean="0"/>
            <a:t>Требования о наличии определенного количества специалистов</a:t>
          </a:r>
          <a:endParaRPr lang="ru-RU" dirty="0"/>
        </a:p>
      </dgm:t>
    </dgm:pt>
    <dgm:pt modelId="{09F2153D-7BB5-4188-A479-12549CEE39D6}" type="parTrans" cxnId="{C14855EC-9C1B-42DF-A6E5-F8E67BEB60DC}">
      <dgm:prSet/>
      <dgm:spPr/>
      <dgm:t>
        <a:bodyPr/>
        <a:lstStyle/>
        <a:p>
          <a:endParaRPr lang="ru-RU"/>
        </a:p>
      </dgm:t>
    </dgm:pt>
    <dgm:pt modelId="{44E6BFD9-3F08-4025-81CF-9970E446E966}" type="sibTrans" cxnId="{C14855EC-9C1B-42DF-A6E5-F8E67BEB60DC}">
      <dgm:prSet/>
      <dgm:spPr/>
      <dgm:t>
        <a:bodyPr/>
        <a:lstStyle/>
        <a:p>
          <a:endParaRPr lang="ru-RU"/>
        </a:p>
      </dgm:t>
    </dgm:pt>
    <dgm:pt modelId="{FCC1D3E9-266D-45EE-B8B6-A6EA8E7DFDB1}">
      <dgm:prSet phldrT="[Текст]"/>
      <dgm:spPr/>
      <dgm:t>
        <a:bodyPr/>
        <a:lstStyle/>
        <a:p>
          <a:r>
            <a:rPr lang="ru-RU" dirty="0" smtClean="0"/>
            <a:t>Требования к образованию специалистов</a:t>
          </a:r>
          <a:endParaRPr lang="ru-RU" dirty="0"/>
        </a:p>
      </dgm:t>
    </dgm:pt>
    <dgm:pt modelId="{076C2782-8A6B-4DA6-98E4-95EEBF1009EA}" type="parTrans" cxnId="{ADAE22AB-B717-4DE7-8C24-8F277F420378}">
      <dgm:prSet/>
      <dgm:spPr/>
      <dgm:t>
        <a:bodyPr/>
        <a:lstStyle/>
        <a:p>
          <a:endParaRPr lang="ru-RU"/>
        </a:p>
      </dgm:t>
    </dgm:pt>
    <dgm:pt modelId="{CE238669-7A47-406A-820E-BA785DFFA3C3}" type="sibTrans" cxnId="{ADAE22AB-B717-4DE7-8C24-8F277F420378}">
      <dgm:prSet/>
      <dgm:spPr/>
      <dgm:t>
        <a:bodyPr/>
        <a:lstStyle/>
        <a:p>
          <a:endParaRPr lang="ru-RU"/>
        </a:p>
      </dgm:t>
    </dgm:pt>
    <dgm:pt modelId="{9EB3394B-D76D-4C44-95A9-23F8625F936E}">
      <dgm:prSet phldrT="[Текст]"/>
      <dgm:spPr/>
      <dgm:t>
        <a:bodyPr/>
        <a:lstStyle/>
        <a:p>
          <a:r>
            <a:rPr lang="ru-RU" dirty="0" smtClean="0"/>
            <a:t>Требования к стажу работы специалистов</a:t>
          </a:r>
          <a:endParaRPr lang="ru-RU" dirty="0"/>
        </a:p>
      </dgm:t>
    </dgm:pt>
    <dgm:pt modelId="{3D7C8B00-7CE3-4FD5-9D62-962067143F19}" type="parTrans" cxnId="{5FF4755A-B1A4-47B7-9DAC-8F4404D4FDB7}">
      <dgm:prSet/>
      <dgm:spPr/>
      <dgm:t>
        <a:bodyPr/>
        <a:lstStyle/>
        <a:p>
          <a:endParaRPr lang="ru-RU"/>
        </a:p>
      </dgm:t>
    </dgm:pt>
    <dgm:pt modelId="{E82E780F-A7AA-4471-B873-36009726D052}" type="sibTrans" cxnId="{5FF4755A-B1A4-47B7-9DAC-8F4404D4FDB7}">
      <dgm:prSet/>
      <dgm:spPr/>
      <dgm:t>
        <a:bodyPr/>
        <a:lstStyle/>
        <a:p>
          <a:endParaRPr lang="ru-RU"/>
        </a:p>
      </dgm:t>
    </dgm:pt>
    <dgm:pt modelId="{D3F1C370-C48E-4B91-9FE3-CE0CC4225175}">
      <dgm:prSet/>
      <dgm:spPr/>
      <dgm:t>
        <a:bodyPr/>
        <a:lstStyle/>
        <a:p>
          <a:r>
            <a:rPr lang="ru-RU" dirty="0" smtClean="0"/>
            <a:t>Требования к повышению квалификации специалистов</a:t>
          </a:r>
          <a:endParaRPr lang="ru-RU" dirty="0"/>
        </a:p>
      </dgm:t>
    </dgm:pt>
    <dgm:pt modelId="{CD1A1625-4CFC-4D50-B994-C459E8623229}" type="parTrans" cxnId="{3814693C-6196-47DE-A543-827C6878AFAB}">
      <dgm:prSet/>
      <dgm:spPr/>
      <dgm:t>
        <a:bodyPr/>
        <a:lstStyle/>
        <a:p>
          <a:endParaRPr lang="ru-RU"/>
        </a:p>
      </dgm:t>
    </dgm:pt>
    <dgm:pt modelId="{7A5840B7-18C3-4213-BCEB-CCEAB6CC7734}" type="sibTrans" cxnId="{3814693C-6196-47DE-A543-827C6878AFAB}">
      <dgm:prSet/>
      <dgm:spPr/>
      <dgm:t>
        <a:bodyPr/>
        <a:lstStyle/>
        <a:p>
          <a:endParaRPr lang="ru-RU"/>
        </a:p>
      </dgm:t>
    </dgm:pt>
    <dgm:pt modelId="{B12012BE-58ED-4FAB-A980-D0DEEDF1CAE5}">
      <dgm:prSet/>
      <dgm:spPr/>
      <dgm:t>
        <a:bodyPr/>
        <a:lstStyle/>
        <a:p>
          <a:r>
            <a:rPr lang="ru-RU" dirty="0" smtClean="0"/>
            <a:t>Требования к аттестации по </a:t>
          </a:r>
          <a:r>
            <a:rPr lang="ru-RU" dirty="0" err="1" smtClean="0"/>
            <a:t>пром</a:t>
          </a:r>
          <a:r>
            <a:rPr lang="ru-RU" dirty="0" smtClean="0"/>
            <a:t>. безопасности</a:t>
          </a:r>
          <a:endParaRPr lang="ru-RU" dirty="0"/>
        </a:p>
      </dgm:t>
    </dgm:pt>
    <dgm:pt modelId="{7CDD2EA8-8A18-42E5-83A7-9B639D0EC988}" type="parTrans" cxnId="{4CE125F5-8668-4ADE-B1BD-226006162E1F}">
      <dgm:prSet/>
      <dgm:spPr/>
      <dgm:t>
        <a:bodyPr/>
        <a:lstStyle/>
        <a:p>
          <a:endParaRPr lang="ru-RU"/>
        </a:p>
      </dgm:t>
    </dgm:pt>
    <dgm:pt modelId="{AB66FA85-5F3A-42AA-96C3-5DC19B3EF266}" type="sibTrans" cxnId="{4CE125F5-8668-4ADE-B1BD-226006162E1F}">
      <dgm:prSet/>
      <dgm:spPr/>
      <dgm:t>
        <a:bodyPr/>
        <a:lstStyle/>
        <a:p>
          <a:endParaRPr lang="ru-RU"/>
        </a:p>
      </dgm:t>
    </dgm:pt>
    <dgm:pt modelId="{11EC942A-CF87-48E7-8224-D86C89BAA276}">
      <dgm:prSet/>
      <dgm:spPr/>
      <dgm:t>
        <a:bodyPr/>
        <a:lstStyle/>
        <a:p>
          <a:r>
            <a:rPr lang="ru-RU" dirty="0" smtClean="0"/>
            <a:t>Требования к подтверждению квалификации специалистов</a:t>
          </a:r>
          <a:endParaRPr lang="ru-RU" dirty="0"/>
        </a:p>
      </dgm:t>
    </dgm:pt>
    <dgm:pt modelId="{D5302BAF-2877-4B73-A72E-8F09FC7EAAC6}" type="parTrans" cxnId="{D6BE5977-2238-4745-84FC-C7F99A948239}">
      <dgm:prSet/>
      <dgm:spPr/>
      <dgm:t>
        <a:bodyPr/>
        <a:lstStyle/>
        <a:p>
          <a:endParaRPr lang="ru-RU"/>
        </a:p>
      </dgm:t>
    </dgm:pt>
    <dgm:pt modelId="{BFFED86F-2839-4C9A-AF79-246CD55D4ACF}" type="sibTrans" cxnId="{D6BE5977-2238-4745-84FC-C7F99A948239}">
      <dgm:prSet/>
      <dgm:spPr/>
      <dgm:t>
        <a:bodyPr/>
        <a:lstStyle/>
        <a:p>
          <a:endParaRPr lang="ru-RU"/>
        </a:p>
      </dgm:t>
    </dgm:pt>
    <dgm:pt modelId="{D41CAAA4-5AB6-4480-8CD9-43713885F762}" type="pres">
      <dgm:prSet presAssocID="{C0441852-907C-409B-B414-6462835AB050}" presName="Name0" presStyleCnt="0">
        <dgm:presLayoutVars>
          <dgm:chMax val="7"/>
          <dgm:chPref val="7"/>
          <dgm:dir/>
        </dgm:presLayoutVars>
      </dgm:prSet>
      <dgm:spPr/>
      <dgm:t>
        <a:bodyPr/>
        <a:lstStyle/>
        <a:p>
          <a:endParaRPr lang="ru-RU"/>
        </a:p>
      </dgm:t>
    </dgm:pt>
    <dgm:pt modelId="{2EBD1855-8338-4018-A0BC-E1C07E102C58}" type="pres">
      <dgm:prSet presAssocID="{C0441852-907C-409B-B414-6462835AB050}" presName="Name1" presStyleCnt="0"/>
      <dgm:spPr/>
    </dgm:pt>
    <dgm:pt modelId="{AE067F6E-BF37-4296-8156-659709CED98E}" type="pres">
      <dgm:prSet presAssocID="{C0441852-907C-409B-B414-6462835AB050}" presName="cycle" presStyleCnt="0"/>
      <dgm:spPr/>
    </dgm:pt>
    <dgm:pt modelId="{E4B7174B-BAE9-446B-BD95-FCD8818D3538}" type="pres">
      <dgm:prSet presAssocID="{C0441852-907C-409B-B414-6462835AB050}" presName="srcNode" presStyleLbl="node1" presStyleIdx="0" presStyleCnt="6"/>
      <dgm:spPr/>
    </dgm:pt>
    <dgm:pt modelId="{EA35D034-357D-4FA7-B288-1273A64F7DA1}" type="pres">
      <dgm:prSet presAssocID="{C0441852-907C-409B-B414-6462835AB050}" presName="conn" presStyleLbl="parChTrans1D2" presStyleIdx="0" presStyleCnt="1"/>
      <dgm:spPr/>
      <dgm:t>
        <a:bodyPr/>
        <a:lstStyle/>
        <a:p>
          <a:endParaRPr lang="ru-RU"/>
        </a:p>
      </dgm:t>
    </dgm:pt>
    <dgm:pt modelId="{0A3F36B7-0948-4C18-B468-A84E72BB867F}" type="pres">
      <dgm:prSet presAssocID="{C0441852-907C-409B-B414-6462835AB050}" presName="extraNode" presStyleLbl="node1" presStyleIdx="0" presStyleCnt="6"/>
      <dgm:spPr/>
    </dgm:pt>
    <dgm:pt modelId="{E4D5C22C-D26B-4F42-A966-A40910069953}" type="pres">
      <dgm:prSet presAssocID="{C0441852-907C-409B-B414-6462835AB050}" presName="dstNode" presStyleLbl="node1" presStyleIdx="0" presStyleCnt="6"/>
      <dgm:spPr/>
    </dgm:pt>
    <dgm:pt modelId="{366BA0A2-D0B2-4D64-AC2B-5A8E2A476EB0}" type="pres">
      <dgm:prSet presAssocID="{F18BA8F6-5DA7-47EF-B86C-3DB5D4B58C6A}" presName="text_1" presStyleLbl="node1" presStyleIdx="0" presStyleCnt="6">
        <dgm:presLayoutVars>
          <dgm:bulletEnabled val="1"/>
        </dgm:presLayoutVars>
      </dgm:prSet>
      <dgm:spPr/>
      <dgm:t>
        <a:bodyPr/>
        <a:lstStyle/>
        <a:p>
          <a:endParaRPr lang="ru-RU"/>
        </a:p>
      </dgm:t>
    </dgm:pt>
    <dgm:pt modelId="{CCF2F6A5-B46A-4183-996F-FA31314898CE}" type="pres">
      <dgm:prSet presAssocID="{F18BA8F6-5DA7-47EF-B86C-3DB5D4B58C6A}" presName="accent_1" presStyleCnt="0"/>
      <dgm:spPr/>
    </dgm:pt>
    <dgm:pt modelId="{1D3B333B-92BC-46EF-831F-71A9CAAD6E27}" type="pres">
      <dgm:prSet presAssocID="{F18BA8F6-5DA7-47EF-B86C-3DB5D4B58C6A}" presName="accentRepeatNode" presStyleLbl="solidFgAcc1" presStyleIdx="0" presStyleCnt="6"/>
      <dgm:spPr/>
    </dgm:pt>
    <dgm:pt modelId="{5A292141-60BF-474C-BF80-41B3A858FF50}" type="pres">
      <dgm:prSet presAssocID="{FCC1D3E9-266D-45EE-B8B6-A6EA8E7DFDB1}" presName="text_2" presStyleLbl="node1" presStyleIdx="1" presStyleCnt="6">
        <dgm:presLayoutVars>
          <dgm:bulletEnabled val="1"/>
        </dgm:presLayoutVars>
      </dgm:prSet>
      <dgm:spPr/>
      <dgm:t>
        <a:bodyPr/>
        <a:lstStyle/>
        <a:p>
          <a:endParaRPr lang="ru-RU"/>
        </a:p>
      </dgm:t>
    </dgm:pt>
    <dgm:pt modelId="{DA852737-FEA0-466A-BC7B-0D9DCAF5786E}" type="pres">
      <dgm:prSet presAssocID="{FCC1D3E9-266D-45EE-B8B6-A6EA8E7DFDB1}" presName="accent_2" presStyleCnt="0"/>
      <dgm:spPr/>
    </dgm:pt>
    <dgm:pt modelId="{FC8BA82F-4662-482A-B116-3BBFD1814FE0}" type="pres">
      <dgm:prSet presAssocID="{FCC1D3E9-266D-45EE-B8B6-A6EA8E7DFDB1}" presName="accentRepeatNode" presStyleLbl="solidFgAcc1" presStyleIdx="1" presStyleCnt="6"/>
      <dgm:spPr/>
    </dgm:pt>
    <dgm:pt modelId="{8E196BA1-C4B8-4C73-BB8B-579E12BB35B2}" type="pres">
      <dgm:prSet presAssocID="{9EB3394B-D76D-4C44-95A9-23F8625F936E}" presName="text_3" presStyleLbl="node1" presStyleIdx="2" presStyleCnt="6">
        <dgm:presLayoutVars>
          <dgm:bulletEnabled val="1"/>
        </dgm:presLayoutVars>
      </dgm:prSet>
      <dgm:spPr/>
      <dgm:t>
        <a:bodyPr/>
        <a:lstStyle/>
        <a:p>
          <a:endParaRPr lang="ru-RU"/>
        </a:p>
      </dgm:t>
    </dgm:pt>
    <dgm:pt modelId="{9000BD6C-FE65-48FE-B60E-E33C72D6109F}" type="pres">
      <dgm:prSet presAssocID="{9EB3394B-D76D-4C44-95A9-23F8625F936E}" presName="accent_3" presStyleCnt="0"/>
      <dgm:spPr/>
    </dgm:pt>
    <dgm:pt modelId="{C0F76501-580B-49D1-AF2A-55FD63DCC4AA}" type="pres">
      <dgm:prSet presAssocID="{9EB3394B-D76D-4C44-95A9-23F8625F936E}" presName="accentRepeatNode" presStyleLbl="solidFgAcc1" presStyleIdx="2" presStyleCnt="6"/>
      <dgm:spPr/>
    </dgm:pt>
    <dgm:pt modelId="{0E7AA5E6-9366-4A6A-92C3-3C5311DCFF40}" type="pres">
      <dgm:prSet presAssocID="{11EC942A-CF87-48E7-8224-D86C89BAA276}" presName="text_4" presStyleLbl="node1" presStyleIdx="3" presStyleCnt="6">
        <dgm:presLayoutVars>
          <dgm:bulletEnabled val="1"/>
        </dgm:presLayoutVars>
      </dgm:prSet>
      <dgm:spPr/>
      <dgm:t>
        <a:bodyPr/>
        <a:lstStyle/>
        <a:p>
          <a:endParaRPr lang="ru-RU"/>
        </a:p>
      </dgm:t>
    </dgm:pt>
    <dgm:pt modelId="{EACBEF8C-E728-403D-8043-70D05ABE3459}" type="pres">
      <dgm:prSet presAssocID="{11EC942A-CF87-48E7-8224-D86C89BAA276}" presName="accent_4" presStyleCnt="0"/>
      <dgm:spPr/>
    </dgm:pt>
    <dgm:pt modelId="{E838A136-4698-4D85-87E8-8F18D897601D}" type="pres">
      <dgm:prSet presAssocID="{11EC942A-CF87-48E7-8224-D86C89BAA276}" presName="accentRepeatNode" presStyleLbl="solidFgAcc1" presStyleIdx="3" presStyleCnt="6"/>
      <dgm:spPr/>
    </dgm:pt>
    <dgm:pt modelId="{BC51A5C7-DBE3-4BA1-98CE-44E0ABA465A4}" type="pres">
      <dgm:prSet presAssocID="{D3F1C370-C48E-4B91-9FE3-CE0CC4225175}" presName="text_5" presStyleLbl="node1" presStyleIdx="4" presStyleCnt="6">
        <dgm:presLayoutVars>
          <dgm:bulletEnabled val="1"/>
        </dgm:presLayoutVars>
      </dgm:prSet>
      <dgm:spPr/>
      <dgm:t>
        <a:bodyPr/>
        <a:lstStyle/>
        <a:p>
          <a:endParaRPr lang="ru-RU"/>
        </a:p>
      </dgm:t>
    </dgm:pt>
    <dgm:pt modelId="{CBD4B660-23B8-439A-B48C-4E9D13A9CC51}" type="pres">
      <dgm:prSet presAssocID="{D3F1C370-C48E-4B91-9FE3-CE0CC4225175}" presName="accent_5" presStyleCnt="0"/>
      <dgm:spPr/>
    </dgm:pt>
    <dgm:pt modelId="{5E39484F-AE73-4BD8-96EF-12A6BF43A10D}" type="pres">
      <dgm:prSet presAssocID="{D3F1C370-C48E-4B91-9FE3-CE0CC4225175}" presName="accentRepeatNode" presStyleLbl="solidFgAcc1" presStyleIdx="4" presStyleCnt="6"/>
      <dgm:spPr/>
    </dgm:pt>
    <dgm:pt modelId="{376020CA-548A-4119-A9E0-3B9CF0BDFFBF}" type="pres">
      <dgm:prSet presAssocID="{B12012BE-58ED-4FAB-A980-D0DEEDF1CAE5}" presName="text_6" presStyleLbl="node1" presStyleIdx="5" presStyleCnt="6">
        <dgm:presLayoutVars>
          <dgm:bulletEnabled val="1"/>
        </dgm:presLayoutVars>
      </dgm:prSet>
      <dgm:spPr/>
      <dgm:t>
        <a:bodyPr/>
        <a:lstStyle/>
        <a:p>
          <a:endParaRPr lang="ru-RU"/>
        </a:p>
      </dgm:t>
    </dgm:pt>
    <dgm:pt modelId="{A56F3E60-5390-418F-A10B-3A59CFC6AAAB}" type="pres">
      <dgm:prSet presAssocID="{B12012BE-58ED-4FAB-A980-D0DEEDF1CAE5}" presName="accent_6" presStyleCnt="0"/>
      <dgm:spPr/>
    </dgm:pt>
    <dgm:pt modelId="{9C1F30D4-75C4-43E2-9F0C-B8A39516211F}" type="pres">
      <dgm:prSet presAssocID="{B12012BE-58ED-4FAB-A980-D0DEEDF1CAE5}" presName="accentRepeatNode" presStyleLbl="solidFgAcc1" presStyleIdx="5" presStyleCnt="6"/>
      <dgm:spPr/>
    </dgm:pt>
  </dgm:ptLst>
  <dgm:cxnLst>
    <dgm:cxn modelId="{A36A27E7-483F-4D7C-A1DF-50BD7A50C249}" type="presOf" srcId="{9EB3394B-D76D-4C44-95A9-23F8625F936E}" destId="{8E196BA1-C4B8-4C73-BB8B-579E12BB35B2}" srcOrd="0" destOrd="0" presId="urn:microsoft.com/office/officeart/2008/layout/VerticalCurvedList"/>
    <dgm:cxn modelId="{08E05C83-55CC-46F5-9FF5-86D5DF27FA44}" type="presOf" srcId="{D3F1C370-C48E-4B91-9FE3-CE0CC4225175}" destId="{BC51A5C7-DBE3-4BA1-98CE-44E0ABA465A4}" srcOrd="0" destOrd="0" presId="urn:microsoft.com/office/officeart/2008/layout/VerticalCurvedList"/>
    <dgm:cxn modelId="{63D3C280-3DFD-45B2-A130-8B069F44EFC5}" type="presOf" srcId="{44E6BFD9-3F08-4025-81CF-9970E446E966}" destId="{EA35D034-357D-4FA7-B288-1273A64F7DA1}" srcOrd="0" destOrd="0" presId="urn:microsoft.com/office/officeart/2008/layout/VerticalCurvedList"/>
    <dgm:cxn modelId="{57A4C286-A4DE-4203-97AE-38804A532DB6}" type="presOf" srcId="{F18BA8F6-5DA7-47EF-B86C-3DB5D4B58C6A}" destId="{366BA0A2-D0B2-4D64-AC2B-5A8E2A476EB0}" srcOrd="0" destOrd="0" presId="urn:microsoft.com/office/officeart/2008/layout/VerticalCurvedList"/>
    <dgm:cxn modelId="{4299180F-5DFC-4A64-ACA9-0634DAF50F5A}" type="presOf" srcId="{FCC1D3E9-266D-45EE-B8B6-A6EA8E7DFDB1}" destId="{5A292141-60BF-474C-BF80-41B3A858FF50}" srcOrd="0" destOrd="0" presId="urn:microsoft.com/office/officeart/2008/layout/VerticalCurvedList"/>
    <dgm:cxn modelId="{C14855EC-9C1B-42DF-A6E5-F8E67BEB60DC}" srcId="{C0441852-907C-409B-B414-6462835AB050}" destId="{F18BA8F6-5DA7-47EF-B86C-3DB5D4B58C6A}" srcOrd="0" destOrd="0" parTransId="{09F2153D-7BB5-4188-A479-12549CEE39D6}" sibTransId="{44E6BFD9-3F08-4025-81CF-9970E446E966}"/>
    <dgm:cxn modelId="{ADAE22AB-B717-4DE7-8C24-8F277F420378}" srcId="{C0441852-907C-409B-B414-6462835AB050}" destId="{FCC1D3E9-266D-45EE-B8B6-A6EA8E7DFDB1}" srcOrd="1" destOrd="0" parTransId="{076C2782-8A6B-4DA6-98E4-95EEBF1009EA}" sibTransId="{CE238669-7A47-406A-820E-BA785DFFA3C3}"/>
    <dgm:cxn modelId="{FA201E3B-5018-453C-AD31-1756B8F347D7}" type="presOf" srcId="{11EC942A-CF87-48E7-8224-D86C89BAA276}" destId="{0E7AA5E6-9366-4A6A-92C3-3C5311DCFF40}" srcOrd="0" destOrd="0" presId="urn:microsoft.com/office/officeart/2008/layout/VerticalCurvedList"/>
    <dgm:cxn modelId="{D6BE5977-2238-4745-84FC-C7F99A948239}" srcId="{C0441852-907C-409B-B414-6462835AB050}" destId="{11EC942A-CF87-48E7-8224-D86C89BAA276}" srcOrd="3" destOrd="0" parTransId="{D5302BAF-2877-4B73-A72E-8F09FC7EAAC6}" sibTransId="{BFFED86F-2839-4C9A-AF79-246CD55D4ACF}"/>
    <dgm:cxn modelId="{5FF4755A-B1A4-47B7-9DAC-8F4404D4FDB7}" srcId="{C0441852-907C-409B-B414-6462835AB050}" destId="{9EB3394B-D76D-4C44-95A9-23F8625F936E}" srcOrd="2" destOrd="0" parTransId="{3D7C8B00-7CE3-4FD5-9D62-962067143F19}" sibTransId="{E82E780F-A7AA-4471-B873-36009726D052}"/>
    <dgm:cxn modelId="{4CE125F5-8668-4ADE-B1BD-226006162E1F}" srcId="{C0441852-907C-409B-B414-6462835AB050}" destId="{B12012BE-58ED-4FAB-A980-D0DEEDF1CAE5}" srcOrd="5" destOrd="0" parTransId="{7CDD2EA8-8A18-42E5-83A7-9B639D0EC988}" sibTransId="{AB66FA85-5F3A-42AA-96C3-5DC19B3EF266}"/>
    <dgm:cxn modelId="{02CE7C7A-9099-4B58-A17E-F64741A47A4B}" type="presOf" srcId="{B12012BE-58ED-4FAB-A980-D0DEEDF1CAE5}" destId="{376020CA-548A-4119-A9E0-3B9CF0BDFFBF}" srcOrd="0" destOrd="0" presId="urn:microsoft.com/office/officeart/2008/layout/VerticalCurvedList"/>
    <dgm:cxn modelId="{EDDF3DDC-F144-4A30-927E-73D96D89C684}" type="presOf" srcId="{C0441852-907C-409B-B414-6462835AB050}" destId="{D41CAAA4-5AB6-4480-8CD9-43713885F762}" srcOrd="0" destOrd="0" presId="urn:microsoft.com/office/officeart/2008/layout/VerticalCurvedList"/>
    <dgm:cxn modelId="{3814693C-6196-47DE-A543-827C6878AFAB}" srcId="{C0441852-907C-409B-B414-6462835AB050}" destId="{D3F1C370-C48E-4B91-9FE3-CE0CC4225175}" srcOrd="4" destOrd="0" parTransId="{CD1A1625-4CFC-4D50-B994-C459E8623229}" sibTransId="{7A5840B7-18C3-4213-BCEB-CCEAB6CC7734}"/>
    <dgm:cxn modelId="{B36BF94B-CD42-4AD2-A091-8760C6A4049F}" type="presParOf" srcId="{D41CAAA4-5AB6-4480-8CD9-43713885F762}" destId="{2EBD1855-8338-4018-A0BC-E1C07E102C58}" srcOrd="0" destOrd="0" presId="urn:microsoft.com/office/officeart/2008/layout/VerticalCurvedList"/>
    <dgm:cxn modelId="{EF49AEB2-BD0C-49D6-BFFC-64F88341F7C1}" type="presParOf" srcId="{2EBD1855-8338-4018-A0BC-E1C07E102C58}" destId="{AE067F6E-BF37-4296-8156-659709CED98E}" srcOrd="0" destOrd="0" presId="urn:microsoft.com/office/officeart/2008/layout/VerticalCurvedList"/>
    <dgm:cxn modelId="{BA95BC91-AA75-412B-8559-522D59EC4B7C}" type="presParOf" srcId="{AE067F6E-BF37-4296-8156-659709CED98E}" destId="{E4B7174B-BAE9-446B-BD95-FCD8818D3538}" srcOrd="0" destOrd="0" presId="urn:microsoft.com/office/officeart/2008/layout/VerticalCurvedList"/>
    <dgm:cxn modelId="{6C7E9603-D25C-4C6C-85D4-26A32452ECDF}" type="presParOf" srcId="{AE067F6E-BF37-4296-8156-659709CED98E}" destId="{EA35D034-357D-4FA7-B288-1273A64F7DA1}" srcOrd="1" destOrd="0" presId="urn:microsoft.com/office/officeart/2008/layout/VerticalCurvedList"/>
    <dgm:cxn modelId="{DDC4DCC4-CF12-42C3-8C4D-CB9F5644D805}" type="presParOf" srcId="{AE067F6E-BF37-4296-8156-659709CED98E}" destId="{0A3F36B7-0948-4C18-B468-A84E72BB867F}" srcOrd="2" destOrd="0" presId="urn:microsoft.com/office/officeart/2008/layout/VerticalCurvedList"/>
    <dgm:cxn modelId="{60FE10F4-37C7-4D1D-957E-CC43540AA67D}" type="presParOf" srcId="{AE067F6E-BF37-4296-8156-659709CED98E}" destId="{E4D5C22C-D26B-4F42-A966-A40910069953}" srcOrd="3" destOrd="0" presId="urn:microsoft.com/office/officeart/2008/layout/VerticalCurvedList"/>
    <dgm:cxn modelId="{B6C7A0F3-1D9F-4F29-BDF9-A8D315F7F20D}" type="presParOf" srcId="{2EBD1855-8338-4018-A0BC-E1C07E102C58}" destId="{366BA0A2-D0B2-4D64-AC2B-5A8E2A476EB0}" srcOrd="1" destOrd="0" presId="urn:microsoft.com/office/officeart/2008/layout/VerticalCurvedList"/>
    <dgm:cxn modelId="{9000EB51-FFE7-4335-9888-92F43EC1ECA1}" type="presParOf" srcId="{2EBD1855-8338-4018-A0BC-E1C07E102C58}" destId="{CCF2F6A5-B46A-4183-996F-FA31314898CE}" srcOrd="2" destOrd="0" presId="urn:microsoft.com/office/officeart/2008/layout/VerticalCurvedList"/>
    <dgm:cxn modelId="{ECC31838-86C1-4105-8C64-794D7E2F93E6}" type="presParOf" srcId="{CCF2F6A5-B46A-4183-996F-FA31314898CE}" destId="{1D3B333B-92BC-46EF-831F-71A9CAAD6E27}" srcOrd="0" destOrd="0" presId="urn:microsoft.com/office/officeart/2008/layout/VerticalCurvedList"/>
    <dgm:cxn modelId="{21290DCF-3C04-44EC-A68B-7FB45D38DC56}" type="presParOf" srcId="{2EBD1855-8338-4018-A0BC-E1C07E102C58}" destId="{5A292141-60BF-474C-BF80-41B3A858FF50}" srcOrd="3" destOrd="0" presId="urn:microsoft.com/office/officeart/2008/layout/VerticalCurvedList"/>
    <dgm:cxn modelId="{F2DAAC42-EE03-40E7-A738-483FA269FC68}" type="presParOf" srcId="{2EBD1855-8338-4018-A0BC-E1C07E102C58}" destId="{DA852737-FEA0-466A-BC7B-0D9DCAF5786E}" srcOrd="4" destOrd="0" presId="urn:microsoft.com/office/officeart/2008/layout/VerticalCurvedList"/>
    <dgm:cxn modelId="{93CBB264-5C57-46F6-A380-8A665B3A5530}" type="presParOf" srcId="{DA852737-FEA0-466A-BC7B-0D9DCAF5786E}" destId="{FC8BA82F-4662-482A-B116-3BBFD1814FE0}" srcOrd="0" destOrd="0" presId="urn:microsoft.com/office/officeart/2008/layout/VerticalCurvedList"/>
    <dgm:cxn modelId="{315ED55B-08F8-4942-956F-7B27803E149E}" type="presParOf" srcId="{2EBD1855-8338-4018-A0BC-E1C07E102C58}" destId="{8E196BA1-C4B8-4C73-BB8B-579E12BB35B2}" srcOrd="5" destOrd="0" presId="urn:microsoft.com/office/officeart/2008/layout/VerticalCurvedList"/>
    <dgm:cxn modelId="{79BEB1D3-E68B-4633-BA02-3943F048FD7D}" type="presParOf" srcId="{2EBD1855-8338-4018-A0BC-E1C07E102C58}" destId="{9000BD6C-FE65-48FE-B60E-E33C72D6109F}" srcOrd="6" destOrd="0" presId="urn:microsoft.com/office/officeart/2008/layout/VerticalCurvedList"/>
    <dgm:cxn modelId="{78629A8C-1312-447C-A10D-56DFA39E4037}" type="presParOf" srcId="{9000BD6C-FE65-48FE-B60E-E33C72D6109F}" destId="{C0F76501-580B-49D1-AF2A-55FD63DCC4AA}" srcOrd="0" destOrd="0" presId="urn:microsoft.com/office/officeart/2008/layout/VerticalCurvedList"/>
    <dgm:cxn modelId="{C12EA7B7-855E-4DA8-AD75-8CEED038FC1F}" type="presParOf" srcId="{2EBD1855-8338-4018-A0BC-E1C07E102C58}" destId="{0E7AA5E6-9366-4A6A-92C3-3C5311DCFF40}" srcOrd="7" destOrd="0" presId="urn:microsoft.com/office/officeart/2008/layout/VerticalCurvedList"/>
    <dgm:cxn modelId="{DF9B5A10-ABF8-4FD8-86BD-0FE9DC14377C}" type="presParOf" srcId="{2EBD1855-8338-4018-A0BC-E1C07E102C58}" destId="{EACBEF8C-E728-403D-8043-70D05ABE3459}" srcOrd="8" destOrd="0" presId="urn:microsoft.com/office/officeart/2008/layout/VerticalCurvedList"/>
    <dgm:cxn modelId="{7B7A4B68-64B2-4A53-8DBE-4F1844003303}" type="presParOf" srcId="{EACBEF8C-E728-403D-8043-70D05ABE3459}" destId="{E838A136-4698-4D85-87E8-8F18D897601D}" srcOrd="0" destOrd="0" presId="urn:microsoft.com/office/officeart/2008/layout/VerticalCurvedList"/>
    <dgm:cxn modelId="{C937799A-8FCD-4548-91E7-45B5DBDCC825}" type="presParOf" srcId="{2EBD1855-8338-4018-A0BC-E1C07E102C58}" destId="{BC51A5C7-DBE3-4BA1-98CE-44E0ABA465A4}" srcOrd="9" destOrd="0" presId="urn:microsoft.com/office/officeart/2008/layout/VerticalCurvedList"/>
    <dgm:cxn modelId="{7FFDA369-FB43-4863-813A-96E86263F9B3}" type="presParOf" srcId="{2EBD1855-8338-4018-A0BC-E1C07E102C58}" destId="{CBD4B660-23B8-439A-B48C-4E9D13A9CC51}" srcOrd="10" destOrd="0" presId="urn:microsoft.com/office/officeart/2008/layout/VerticalCurvedList"/>
    <dgm:cxn modelId="{A79A03AE-A457-43BF-B3B3-2E58BA4681F8}" type="presParOf" srcId="{CBD4B660-23B8-439A-B48C-4E9D13A9CC51}" destId="{5E39484F-AE73-4BD8-96EF-12A6BF43A10D}" srcOrd="0" destOrd="0" presId="urn:microsoft.com/office/officeart/2008/layout/VerticalCurvedList"/>
    <dgm:cxn modelId="{C9BCD0C5-E219-4D9B-9539-24372A07E535}" type="presParOf" srcId="{2EBD1855-8338-4018-A0BC-E1C07E102C58}" destId="{376020CA-548A-4119-A9E0-3B9CF0BDFFBF}" srcOrd="11" destOrd="0" presId="urn:microsoft.com/office/officeart/2008/layout/VerticalCurvedList"/>
    <dgm:cxn modelId="{6AEC4E80-E801-4A1D-A20F-05D3A2CCA159}" type="presParOf" srcId="{2EBD1855-8338-4018-A0BC-E1C07E102C58}" destId="{A56F3E60-5390-418F-A10B-3A59CFC6AAAB}" srcOrd="12" destOrd="0" presId="urn:microsoft.com/office/officeart/2008/layout/VerticalCurvedList"/>
    <dgm:cxn modelId="{D3D38A38-84E9-43B1-80D7-6F9EAB3362EC}" type="presParOf" srcId="{A56F3E60-5390-418F-A10B-3A59CFC6AAAB}" destId="{9C1F30D4-75C4-43E2-9F0C-B8A39516211F}"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4E6F3D2-2A9E-492D-9D1E-E72FF982DFD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0BDF835A-AF60-4E02-99BE-83B3717A5318}">
      <dgm:prSet/>
      <dgm:spPr/>
      <dgm:t>
        <a:bodyPr/>
        <a:lstStyle/>
        <a:p>
          <a:pPr algn="just"/>
          <a:r>
            <a:rPr lang="ru-RU" dirty="0" smtClean="0"/>
            <a:t>добровольный выход индивидуального предпринимателя или юридического лица из членов Ассоциации</a:t>
          </a:r>
          <a:endParaRPr lang="ru-RU" dirty="0"/>
        </a:p>
      </dgm:t>
    </dgm:pt>
    <dgm:pt modelId="{ACF43175-DFA8-4457-A631-307BD8C1F4DC}" type="parTrans" cxnId="{342C7F0E-616E-4C35-8966-4064B9407CCB}">
      <dgm:prSet/>
      <dgm:spPr/>
      <dgm:t>
        <a:bodyPr/>
        <a:lstStyle/>
        <a:p>
          <a:endParaRPr lang="ru-RU"/>
        </a:p>
      </dgm:t>
    </dgm:pt>
    <dgm:pt modelId="{3CBD579E-F7D9-4745-AAD0-F79C310E503C}" type="sibTrans" cxnId="{342C7F0E-616E-4C35-8966-4064B9407CCB}">
      <dgm:prSet/>
      <dgm:spPr/>
      <dgm:t>
        <a:bodyPr/>
        <a:lstStyle/>
        <a:p>
          <a:endParaRPr lang="ru-RU"/>
        </a:p>
      </dgm:t>
    </dgm:pt>
    <dgm:pt modelId="{0C85C594-E826-44CF-953F-E02E237F7AFF}">
      <dgm:prSet/>
      <dgm:spPr/>
      <dgm:t>
        <a:bodyPr/>
        <a:lstStyle/>
        <a:p>
          <a:pPr algn="just"/>
          <a:r>
            <a:rPr lang="ru-RU" dirty="0" smtClean="0"/>
            <a:t>смерть индивидуального предпринимателя - члена Ассоциации или ликвидация юридического лица - члена Ассоциации</a:t>
          </a:r>
          <a:endParaRPr lang="ru-RU" dirty="0"/>
        </a:p>
      </dgm:t>
    </dgm:pt>
    <dgm:pt modelId="{CD2B678E-31BF-45D0-99C3-F0E75F5EE73D}" type="parTrans" cxnId="{387BABC6-B0E8-4847-A5A7-6EFF025138C7}">
      <dgm:prSet/>
      <dgm:spPr/>
      <dgm:t>
        <a:bodyPr/>
        <a:lstStyle/>
        <a:p>
          <a:endParaRPr lang="ru-RU"/>
        </a:p>
      </dgm:t>
    </dgm:pt>
    <dgm:pt modelId="{BBBD07C4-2566-48BC-ACA6-E3A27C2E6B6A}" type="sibTrans" cxnId="{387BABC6-B0E8-4847-A5A7-6EFF025138C7}">
      <dgm:prSet/>
      <dgm:spPr/>
      <dgm:t>
        <a:bodyPr/>
        <a:lstStyle/>
        <a:p>
          <a:endParaRPr lang="ru-RU"/>
        </a:p>
      </dgm:t>
    </dgm:pt>
    <dgm:pt modelId="{CFCF0C82-E6D8-4205-A107-8281B856DB66}">
      <dgm:prSet/>
      <dgm:spPr/>
      <dgm:t>
        <a:bodyPr/>
        <a:lstStyle/>
        <a:p>
          <a:pPr algn="just"/>
          <a:r>
            <a:rPr lang="ru-RU" dirty="0" smtClean="0"/>
            <a:t>исключение из членов Ассоциации по решению Совета Ассоциации</a:t>
          </a:r>
          <a:endParaRPr lang="ru-RU" dirty="0"/>
        </a:p>
      </dgm:t>
    </dgm:pt>
    <dgm:pt modelId="{7137117E-B3D6-40E5-A4C9-22082FA13338}" type="parTrans" cxnId="{336C2C9E-5AF0-4CFD-B4BB-B07E7F9AE43A}">
      <dgm:prSet/>
      <dgm:spPr/>
      <dgm:t>
        <a:bodyPr/>
        <a:lstStyle/>
        <a:p>
          <a:endParaRPr lang="ru-RU"/>
        </a:p>
      </dgm:t>
    </dgm:pt>
    <dgm:pt modelId="{3C9911E2-82B3-4E52-A580-674001AE401D}" type="sibTrans" cxnId="{336C2C9E-5AF0-4CFD-B4BB-B07E7F9AE43A}">
      <dgm:prSet/>
      <dgm:spPr/>
      <dgm:t>
        <a:bodyPr/>
        <a:lstStyle/>
        <a:p>
          <a:endParaRPr lang="ru-RU"/>
        </a:p>
      </dgm:t>
    </dgm:pt>
    <dgm:pt modelId="{089195D1-65AC-406E-931E-7A9744AA08F4}" type="pres">
      <dgm:prSet presAssocID="{94E6F3D2-2A9E-492D-9D1E-E72FF982DFDD}" presName="Name0" presStyleCnt="0">
        <dgm:presLayoutVars>
          <dgm:chMax val="7"/>
          <dgm:chPref val="7"/>
          <dgm:dir/>
        </dgm:presLayoutVars>
      </dgm:prSet>
      <dgm:spPr/>
      <dgm:t>
        <a:bodyPr/>
        <a:lstStyle/>
        <a:p>
          <a:endParaRPr lang="ru-RU"/>
        </a:p>
      </dgm:t>
    </dgm:pt>
    <dgm:pt modelId="{CEAD720E-C5DE-47B4-92D7-1476CA31EC25}" type="pres">
      <dgm:prSet presAssocID="{94E6F3D2-2A9E-492D-9D1E-E72FF982DFDD}" presName="Name1" presStyleCnt="0"/>
      <dgm:spPr/>
    </dgm:pt>
    <dgm:pt modelId="{35689F3D-6DD2-4089-B185-86C5AAEBFB9F}" type="pres">
      <dgm:prSet presAssocID="{94E6F3D2-2A9E-492D-9D1E-E72FF982DFDD}" presName="cycle" presStyleCnt="0"/>
      <dgm:spPr/>
    </dgm:pt>
    <dgm:pt modelId="{64FCE67A-2BA8-41DA-B017-A529839EAA77}" type="pres">
      <dgm:prSet presAssocID="{94E6F3D2-2A9E-492D-9D1E-E72FF982DFDD}" presName="srcNode" presStyleLbl="node1" presStyleIdx="0" presStyleCnt="3"/>
      <dgm:spPr/>
    </dgm:pt>
    <dgm:pt modelId="{85ECC94E-1F9E-45DD-87FC-521352D082AC}" type="pres">
      <dgm:prSet presAssocID="{94E6F3D2-2A9E-492D-9D1E-E72FF982DFDD}" presName="conn" presStyleLbl="parChTrans1D2" presStyleIdx="0" presStyleCnt="1"/>
      <dgm:spPr/>
      <dgm:t>
        <a:bodyPr/>
        <a:lstStyle/>
        <a:p>
          <a:endParaRPr lang="ru-RU"/>
        </a:p>
      </dgm:t>
    </dgm:pt>
    <dgm:pt modelId="{DC5BB45B-7177-4040-9D2D-EBCA3DDD2791}" type="pres">
      <dgm:prSet presAssocID="{94E6F3D2-2A9E-492D-9D1E-E72FF982DFDD}" presName="extraNode" presStyleLbl="node1" presStyleIdx="0" presStyleCnt="3"/>
      <dgm:spPr/>
    </dgm:pt>
    <dgm:pt modelId="{AFEDDBA6-9B97-493C-817E-53F08B319859}" type="pres">
      <dgm:prSet presAssocID="{94E6F3D2-2A9E-492D-9D1E-E72FF982DFDD}" presName="dstNode" presStyleLbl="node1" presStyleIdx="0" presStyleCnt="3"/>
      <dgm:spPr/>
    </dgm:pt>
    <dgm:pt modelId="{F26707C4-3215-4C7F-835A-400B9449787D}" type="pres">
      <dgm:prSet presAssocID="{0BDF835A-AF60-4E02-99BE-83B3717A5318}" presName="text_1" presStyleLbl="node1" presStyleIdx="0" presStyleCnt="3">
        <dgm:presLayoutVars>
          <dgm:bulletEnabled val="1"/>
        </dgm:presLayoutVars>
      </dgm:prSet>
      <dgm:spPr/>
      <dgm:t>
        <a:bodyPr/>
        <a:lstStyle/>
        <a:p>
          <a:endParaRPr lang="ru-RU"/>
        </a:p>
      </dgm:t>
    </dgm:pt>
    <dgm:pt modelId="{7CC377C8-A600-4654-AAEC-4A229CD517D7}" type="pres">
      <dgm:prSet presAssocID="{0BDF835A-AF60-4E02-99BE-83B3717A5318}" presName="accent_1" presStyleCnt="0"/>
      <dgm:spPr/>
    </dgm:pt>
    <dgm:pt modelId="{8833F9F8-6777-42F9-B54A-396496A4DE71}" type="pres">
      <dgm:prSet presAssocID="{0BDF835A-AF60-4E02-99BE-83B3717A5318}" presName="accentRepeatNode" presStyleLbl="solidFgAcc1" presStyleIdx="0" presStyleCnt="3"/>
      <dgm:spPr/>
      <dgm:t>
        <a:bodyPr/>
        <a:lstStyle/>
        <a:p>
          <a:endParaRPr lang="ru-RU"/>
        </a:p>
      </dgm:t>
    </dgm:pt>
    <dgm:pt modelId="{D537A02E-469E-4BBA-A2C7-F1A156D26511}" type="pres">
      <dgm:prSet presAssocID="{0C85C594-E826-44CF-953F-E02E237F7AFF}" presName="text_2" presStyleLbl="node1" presStyleIdx="1" presStyleCnt="3">
        <dgm:presLayoutVars>
          <dgm:bulletEnabled val="1"/>
        </dgm:presLayoutVars>
      </dgm:prSet>
      <dgm:spPr/>
      <dgm:t>
        <a:bodyPr/>
        <a:lstStyle/>
        <a:p>
          <a:endParaRPr lang="ru-RU"/>
        </a:p>
      </dgm:t>
    </dgm:pt>
    <dgm:pt modelId="{617D80A1-2D83-4232-9010-FA6B7581AFE1}" type="pres">
      <dgm:prSet presAssocID="{0C85C594-E826-44CF-953F-E02E237F7AFF}" presName="accent_2" presStyleCnt="0"/>
      <dgm:spPr/>
    </dgm:pt>
    <dgm:pt modelId="{F9BF5D84-4766-4075-A524-34055694A5F9}" type="pres">
      <dgm:prSet presAssocID="{0C85C594-E826-44CF-953F-E02E237F7AFF}" presName="accentRepeatNode" presStyleLbl="solidFgAcc1" presStyleIdx="1" presStyleCnt="3"/>
      <dgm:spPr/>
      <dgm:t>
        <a:bodyPr/>
        <a:lstStyle/>
        <a:p>
          <a:endParaRPr lang="ru-RU"/>
        </a:p>
      </dgm:t>
    </dgm:pt>
    <dgm:pt modelId="{AECA97E7-0F2E-4F68-B9DD-914FD2F8EA49}" type="pres">
      <dgm:prSet presAssocID="{CFCF0C82-E6D8-4205-A107-8281B856DB66}" presName="text_3" presStyleLbl="node1" presStyleIdx="2" presStyleCnt="3">
        <dgm:presLayoutVars>
          <dgm:bulletEnabled val="1"/>
        </dgm:presLayoutVars>
      </dgm:prSet>
      <dgm:spPr/>
      <dgm:t>
        <a:bodyPr/>
        <a:lstStyle/>
        <a:p>
          <a:endParaRPr lang="ru-RU"/>
        </a:p>
      </dgm:t>
    </dgm:pt>
    <dgm:pt modelId="{F2AF5CA2-07F8-40F6-8593-783F49E9A981}" type="pres">
      <dgm:prSet presAssocID="{CFCF0C82-E6D8-4205-A107-8281B856DB66}" presName="accent_3" presStyleCnt="0"/>
      <dgm:spPr/>
    </dgm:pt>
    <dgm:pt modelId="{D2BF52A1-1D6C-4312-9702-CA8CF9412164}" type="pres">
      <dgm:prSet presAssocID="{CFCF0C82-E6D8-4205-A107-8281B856DB66}" presName="accentRepeatNode" presStyleLbl="solidFgAcc1" presStyleIdx="2" presStyleCnt="3"/>
      <dgm:spPr/>
    </dgm:pt>
  </dgm:ptLst>
  <dgm:cxnLst>
    <dgm:cxn modelId="{1D4BCEDA-1813-405A-8E38-479A6B347717}" type="presOf" srcId="{CFCF0C82-E6D8-4205-A107-8281B856DB66}" destId="{AECA97E7-0F2E-4F68-B9DD-914FD2F8EA49}" srcOrd="0" destOrd="0" presId="urn:microsoft.com/office/officeart/2008/layout/VerticalCurvedList"/>
    <dgm:cxn modelId="{336C2C9E-5AF0-4CFD-B4BB-B07E7F9AE43A}" srcId="{94E6F3D2-2A9E-492D-9D1E-E72FF982DFDD}" destId="{CFCF0C82-E6D8-4205-A107-8281B856DB66}" srcOrd="2" destOrd="0" parTransId="{7137117E-B3D6-40E5-A4C9-22082FA13338}" sibTransId="{3C9911E2-82B3-4E52-A580-674001AE401D}"/>
    <dgm:cxn modelId="{B8DDC37E-6D9D-4017-9897-15D4EBD65B5E}" type="presOf" srcId="{0BDF835A-AF60-4E02-99BE-83B3717A5318}" destId="{F26707C4-3215-4C7F-835A-400B9449787D}" srcOrd="0" destOrd="0" presId="urn:microsoft.com/office/officeart/2008/layout/VerticalCurvedList"/>
    <dgm:cxn modelId="{F1620C47-1FB8-4181-969A-A584564A4627}" type="presOf" srcId="{3CBD579E-F7D9-4745-AAD0-F79C310E503C}" destId="{85ECC94E-1F9E-45DD-87FC-521352D082AC}" srcOrd="0" destOrd="0" presId="urn:microsoft.com/office/officeart/2008/layout/VerticalCurvedList"/>
    <dgm:cxn modelId="{387BABC6-B0E8-4847-A5A7-6EFF025138C7}" srcId="{94E6F3D2-2A9E-492D-9D1E-E72FF982DFDD}" destId="{0C85C594-E826-44CF-953F-E02E237F7AFF}" srcOrd="1" destOrd="0" parTransId="{CD2B678E-31BF-45D0-99C3-F0E75F5EE73D}" sibTransId="{BBBD07C4-2566-48BC-ACA6-E3A27C2E6B6A}"/>
    <dgm:cxn modelId="{342C7F0E-616E-4C35-8966-4064B9407CCB}" srcId="{94E6F3D2-2A9E-492D-9D1E-E72FF982DFDD}" destId="{0BDF835A-AF60-4E02-99BE-83B3717A5318}" srcOrd="0" destOrd="0" parTransId="{ACF43175-DFA8-4457-A631-307BD8C1F4DC}" sibTransId="{3CBD579E-F7D9-4745-AAD0-F79C310E503C}"/>
    <dgm:cxn modelId="{D87724F4-3912-4AA4-9164-BBB7452BE04F}" type="presOf" srcId="{94E6F3D2-2A9E-492D-9D1E-E72FF982DFDD}" destId="{089195D1-65AC-406E-931E-7A9744AA08F4}" srcOrd="0" destOrd="0" presId="urn:microsoft.com/office/officeart/2008/layout/VerticalCurvedList"/>
    <dgm:cxn modelId="{E07F7B6B-03C7-4D1E-B49B-7FA46A972116}" type="presOf" srcId="{0C85C594-E826-44CF-953F-E02E237F7AFF}" destId="{D537A02E-469E-4BBA-A2C7-F1A156D26511}" srcOrd="0" destOrd="0" presId="urn:microsoft.com/office/officeart/2008/layout/VerticalCurvedList"/>
    <dgm:cxn modelId="{1731325B-1CB8-4067-96CC-6AE81B6517AA}" type="presParOf" srcId="{089195D1-65AC-406E-931E-7A9744AA08F4}" destId="{CEAD720E-C5DE-47B4-92D7-1476CA31EC25}" srcOrd="0" destOrd="0" presId="urn:microsoft.com/office/officeart/2008/layout/VerticalCurvedList"/>
    <dgm:cxn modelId="{BA95C445-3B0F-4D58-AF53-F7B20E402C73}" type="presParOf" srcId="{CEAD720E-C5DE-47B4-92D7-1476CA31EC25}" destId="{35689F3D-6DD2-4089-B185-86C5AAEBFB9F}" srcOrd="0" destOrd="0" presId="urn:microsoft.com/office/officeart/2008/layout/VerticalCurvedList"/>
    <dgm:cxn modelId="{DC4BF440-21C5-4A3B-A4DD-9AF7ED4813BC}" type="presParOf" srcId="{35689F3D-6DD2-4089-B185-86C5AAEBFB9F}" destId="{64FCE67A-2BA8-41DA-B017-A529839EAA77}" srcOrd="0" destOrd="0" presId="urn:microsoft.com/office/officeart/2008/layout/VerticalCurvedList"/>
    <dgm:cxn modelId="{3A1CF6C2-3265-4B33-B450-87D101B86754}" type="presParOf" srcId="{35689F3D-6DD2-4089-B185-86C5AAEBFB9F}" destId="{85ECC94E-1F9E-45DD-87FC-521352D082AC}" srcOrd="1" destOrd="0" presId="urn:microsoft.com/office/officeart/2008/layout/VerticalCurvedList"/>
    <dgm:cxn modelId="{6455FF57-54E0-40A0-A53F-F572BEA717A4}" type="presParOf" srcId="{35689F3D-6DD2-4089-B185-86C5AAEBFB9F}" destId="{DC5BB45B-7177-4040-9D2D-EBCA3DDD2791}" srcOrd="2" destOrd="0" presId="urn:microsoft.com/office/officeart/2008/layout/VerticalCurvedList"/>
    <dgm:cxn modelId="{45A370DB-F99A-407D-9C5D-0B93AD7E7629}" type="presParOf" srcId="{35689F3D-6DD2-4089-B185-86C5AAEBFB9F}" destId="{AFEDDBA6-9B97-493C-817E-53F08B319859}" srcOrd="3" destOrd="0" presId="urn:microsoft.com/office/officeart/2008/layout/VerticalCurvedList"/>
    <dgm:cxn modelId="{54221478-0F9A-4B87-B9ED-F825C858F526}" type="presParOf" srcId="{CEAD720E-C5DE-47B4-92D7-1476CA31EC25}" destId="{F26707C4-3215-4C7F-835A-400B9449787D}" srcOrd="1" destOrd="0" presId="urn:microsoft.com/office/officeart/2008/layout/VerticalCurvedList"/>
    <dgm:cxn modelId="{8F77E8FA-FAB1-4FD8-910A-5BACE460EFBA}" type="presParOf" srcId="{CEAD720E-C5DE-47B4-92D7-1476CA31EC25}" destId="{7CC377C8-A600-4654-AAEC-4A229CD517D7}" srcOrd="2" destOrd="0" presId="urn:microsoft.com/office/officeart/2008/layout/VerticalCurvedList"/>
    <dgm:cxn modelId="{BC42CF65-6488-433C-A064-698BA40A2323}" type="presParOf" srcId="{7CC377C8-A600-4654-AAEC-4A229CD517D7}" destId="{8833F9F8-6777-42F9-B54A-396496A4DE71}" srcOrd="0" destOrd="0" presId="urn:microsoft.com/office/officeart/2008/layout/VerticalCurvedList"/>
    <dgm:cxn modelId="{B54A18B7-EFF3-46EB-8A73-A2510D3EC907}" type="presParOf" srcId="{CEAD720E-C5DE-47B4-92D7-1476CA31EC25}" destId="{D537A02E-469E-4BBA-A2C7-F1A156D26511}" srcOrd="3" destOrd="0" presId="urn:microsoft.com/office/officeart/2008/layout/VerticalCurvedList"/>
    <dgm:cxn modelId="{4A23678B-1EA5-4A2F-A1C5-8F26A009B8E0}" type="presParOf" srcId="{CEAD720E-C5DE-47B4-92D7-1476CA31EC25}" destId="{617D80A1-2D83-4232-9010-FA6B7581AFE1}" srcOrd="4" destOrd="0" presId="urn:microsoft.com/office/officeart/2008/layout/VerticalCurvedList"/>
    <dgm:cxn modelId="{515BCAF3-340F-42CB-B09E-A7FDC024A0F3}" type="presParOf" srcId="{617D80A1-2D83-4232-9010-FA6B7581AFE1}" destId="{F9BF5D84-4766-4075-A524-34055694A5F9}" srcOrd="0" destOrd="0" presId="urn:microsoft.com/office/officeart/2008/layout/VerticalCurvedList"/>
    <dgm:cxn modelId="{789BF3EC-D869-4D4A-B8E4-081316DD45FB}" type="presParOf" srcId="{CEAD720E-C5DE-47B4-92D7-1476CA31EC25}" destId="{AECA97E7-0F2E-4F68-B9DD-914FD2F8EA49}" srcOrd="5" destOrd="0" presId="urn:microsoft.com/office/officeart/2008/layout/VerticalCurvedList"/>
    <dgm:cxn modelId="{405E97C7-5621-45C3-A3DE-ED202288E1AF}" type="presParOf" srcId="{CEAD720E-C5DE-47B4-92D7-1476CA31EC25}" destId="{F2AF5CA2-07F8-40F6-8593-783F49E9A981}" srcOrd="6" destOrd="0" presId="urn:microsoft.com/office/officeart/2008/layout/VerticalCurvedList"/>
    <dgm:cxn modelId="{30B68BA6-CF3F-4B50-A9BD-029B1593E656}" type="presParOf" srcId="{F2AF5CA2-07F8-40F6-8593-783F49E9A981}" destId="{D2BF52A1-1D6C-4312-9702-CA8CF9412164}"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4E6F3D2-2A9E-492D-9D1E-E72FF982DFD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43EE3486-8B29-4E93-A3E8-71256F493C30}">
      <dgm:prSet custT="1"/>
      <dgm:spPr/>
      <dgm:t>
        <a:bodyPr/>
        <a:lstStyle/>
        <a:p>
          <a:pPr algn="just"/>
          <a:r>
            <a:rPr lang="ru-RU" sz="1600" dirty="0" smtClean="0"/>
            <a:t>при неисполнении двух и более раз в течение одного года предписаний органов государственного строительного надзора при строительстве, реконструкции объектов капитального строительства </a:t>
          </a:r>
        </a:p>
        <a:p>
          <a:pPr algn="just"/>
          <a:r>
            <a:rPr lang="ru-RU" sz="1600" dirty="0" smtClean="0"/>
            <a:t> </a:t>
          </a:r>
          <a:r>
            <a:rPr lang="ru-RU" sz="1600" b="1" dirty="0" smtClean="0">
              <a:solidFill>
                <a:srgbClr val="FF0000"/>
              </a:solidFill>
            </a:rPr>
            <a:t>(!только в СРО «МАС»!)</a:t>
          </a:r>
          <a:endParaRPr lang="ru-RU" sz="1600" b="1" dirty="0">
            <a:solidFill>
              <a:srgbClr val="FF0000"/>
            </a:solidFill>
          </a:endParaRPr>
        </a:p>
      </dgm:t>
    </dgm:pt>
    <dgm:pt modelId="{42E2D6BD-F778-49DD-95D6-270BD3B8722B}" type="parTrans" cxnId="{EFBF31EB-3109-4EC0-BB53-1032ADA90860}">
      <dgm:prSet/>
      <dgm:spPr/>
      <dgm:t>
        <a:bodyPr/>
        <a:lstStyle/>
        <a:p>
          <a:endParaRPr lang="ru-RU"/>
        </a:p>
      </dgm:t>
    </dgm:pt>
    <dgm:pt modelId="{478037DD-6DBB-4474-B282-8194DA64884F}" type="sibTrans" cxnId="{EFBF31EB-3109-4EC0-BB53-1032ADA90860}">
      <dgm:prSet/>
      <dgm:spPr/>
      <dgm:t>
        <a:bodyPr/>
        <a:lstStyle/>
        <a:p>
          <a:endParaRPr lang="ru-RU"/>
        </a:p>
      </dgm:t>
    </dgm:pt>
    <dgm:pt modelId="{0511DF85-43AB-4AA2-A43D-50DDF3AB4BA2}">
      <dgm:prSet custT="1"/>
      <dgm:spPr/>
      <dgm:t>
        <a:bodyPr/>
        <a:lstStyle/>
        <a:p>
          <a:pPr algn="just"/>
          <a:r>
            <a:rPr lang="ru-RU" sz="1600" dirty="0" smtClean="0"/>
            <a:t>в случае реорганизации юридического лица, являющегося членом Ассоциации, за исключением случая реорганизации в форме преобразования, присоединения к нему или выделения из него</a:t>
          </a:r>
          <a:endParaRPr lang="ru-RU" sz="1600" dirty="0"/>
        </a:p>
      </dgm:t>
    </dgm:pt>
    <dgm:pt modelId="{A3530246-D8E1-4310-9092-29219BB96C18}" type="parTrans" cxnId="{3A702D54-2DBE-437B-96A6-5ABFEDE9078C}">
      <dgm:prSet/>
      <dgm:spPr/>
      <dgm:t>
        <a:bodyPr/>
        <a:lstStyle/>
        <a:p>
          <a:endParaRPr lang="ru-RU"/>
        </a:p>
      </dgm:t>
    </dgm:pt>
    <dgm:pt modelId="{B9448052-1BD0-44E2-9611-DC5A78583F5B}" type="sibTrans" cxnId="{3A702D54-2DBE-437B-96A6-5ABFEDE9078C}">
      <dgm:prSet/>
      <dgm:spPr/>
      <dgm:t>
        <a:bodyPr/>
        <a:lstStyle/>
        <a:p>
          <a:endParaRPr lang="ru-RU"/>
        </a:p>
      </dgm:t>
    </dgm:pt>
    <dgm:pt modelId="{94AAEE08-DB3A-4057-BDEA-C48E7A6A4A6F}">
      <dgm:prSet/>
      <dgm:spPr/>
      <dgm:t>
        <a:bodyPr/>
        <a:lstStyle/>
        <a:p>
          <a:pPr algn="just"/>
          <a:r>
            <a:rPr lang="ru-RU" dirty="0" smtClean="0"/>
            <a:t>при изменении места государственной регистрации члена Ассоциации, в результате которого субъект Российской Федерации, в котором зарегистрирован член Ассоциации, перестал совпадать с субъектом Российской Федерации, в котором зарегистрирована Ассоциация (за исключением иностранных юридических лиц) </a:t>
          </a:r>
          <a:r>
            <a:rPr lang="ru-RU" b="1" dirty="0" smtClean="0">
              <a:solidFill>
                <a:srgbClr val="FF0000"/>
              </a:solidFill>
            </a:rPr>
            <a:t>(!только в СРО «МАС»!)</a:t>
          </a:r>
          <a:endParaRPr lang="ru-RU" dirty="0"/>
        </a:p>
      </dgm:t>
    </dgm:pt>
    <dgm:pt modelId="{214832A1-2004-47D3-AEC5-E2E8812EAE0E}" type="parTrans" cxnId="{55B61D2B-2218-4BA3-B95F-C4BCC832661A}">
      <dgm:prSet/>
      <dgm:spPr/>
      <dgm:t>
        <a:bodyPr/>
        <a:lstStyle/>
        <a:p>
          <a:endParaRPr lang="ru-RU"/>
        </a:p>
      </dgm:t>
    </dgm:pt>
    <dgm:pt modelId="{9CC7566B-D9C9-4906-8872-AC5D0977E043}" type="sibTrans" cxnId="{55B61D2B-2218-4BA3-B95F-C4BCC832661A}">
      <dgm:prSet/>
      <dgm:spPr/>
      <dgm:t>
        <a:bodyPr/>
        <a:lstStyle/>
        <a:p>
          <a:endParaRPr lang="ru-RU"/>
        </a:p>
      </dgm:t>
    </dgm:pt>
    <dgm:pt modelId="{089195D1-65AC-406E-931E-7A9744AA08F4}" type="pres">
      <dgm:prSet presAssocID="{94E6F3D2-2A9E-492D-9D1E-E72FF982DFDD}" presName="Name0" presStyleCnt="0">
        <dgm:presLayoutVars>
          <dgm:chMax val="7"/>
          <dgm:chPref val="7"/>
          <dgm:dir/>
        </dgm:presLayoutVars>
      </dgm:prSet>
      <dgm:spPr/>
      <dgm:t>
        <a:bodyPr/>
        <a:lstStyle/>
        <a:p>
          <a:endParaRPr lang="ru-RU"/>
        </a:p>
      </dgm:t>
    </dgm:pt>
    <dgm:pt modelId="{CEAD720E-C5DE-47B4-92D7-1476CA31EC25}" type="pres">
      <dgm:prSet presAssocID="{94E6F3D2-2A9E-492D-9D1E-E72FF982DFDD}" presName="Name1" presStyleCnt="0"/>
      <dgm:spPr/>
    </dgm:pt>
    <dgm:pt modelId="{35689F3D-6DD2-4089-B185-86C5AAEBFB9F}" type="pres">
      <dgm:prSet presAssocID="{94E6F3D2-2A9E-492D-9D1E-E72FF982DFDD}" presName="cycle" presStyleCnt="0"/>
      <dgm:spPr/>
    </dgm:pt>
    <dgm:pt modelId="{64FCE67A-2BA8-41DA-B017-A529839EAA77}" type="pres">
      <dgm:prSet presAssocID="{94E6F3D2-2A9E-492D-9D1E-E72FF982DFDD}" presName="srcNode" presStyleLbl="node1" presStyleIdx="0" presStyleCnt="3"/>
      <dgm:spPr/>
    </dgm:pt>
    <dgm:pt modelId="{85ECC94E-1F9E-45DD-87FC-521352D082AC}" type="pres">
      <dgm:prSet presAssocID="{94E6F3D2-2A9E-492D-9D1E-E72FF982DFDD}" presName="conn" presStyleLbl="parChTrans1D2" presStyleIdx="0" presStyleCnt="1"/>
      <dgm:spPr/>
      <dgm:t>
        <a:bodyPr/>
        <a:lstStyle/>
        <a:p>
          <a:endParaRPr lang="ru-RU"/>
        </a:p>
      </dgm:t>
    </dgm:pt>
    <dgm:pt modelId="{DC5BB45B-7177-4040-9D2D-EBCA3DDD2791}" type="pres">
      <dgm:prSet presAssocID="{94E6F3D2-2A9E-492D-9D1E-E72FF982DFDD}" presName="extraNode" presStyleLbl="node1" presStyleIdx="0" presStyleCnt="3"/>
      <dgm:spPr/>
    </dgm:pt>
    <dgm:pt modelId="{AFEDDBA6-9B97-493C-817E-53F08B319859}" type="pres">
      <dgm:prSet presAssocID="{94E6F3D2-2A9E-492D-9D1E-E72FF982DFDD}" presName="dstNode" presStyleLbl="node1" presStyleIdx="0" presStyleCnt="3"/>
      <dgm:spPr/>
    </dgm:pt>
    <dgm:pt modelId="{F5F6330F-4D17-4BD3-B876-33F96DF9513A}" type="pres">
      <dgm:prSet presAssocID="{43EE3486-8B29-4E93-A3E8-71256F493C30}" presName="text_1" presStyleLbl="node1" presStyleIdx="0" presStyleCnt="3" custScaleY="130041" custLinFactNeighborX="-554" custLinFactNeighborY="0">
        <dgm:presLayoutVars>
          <dgm:bulletEnabled val="1"/>
        </dgm:presLayoutVars>
      </dgm:prSet>
      <dgm:spPr/>
      <dgm:t>
        <a:bodyPr/>
        <a:lstStyle/>
        <a:p>
          <a:endParaRPr lang="ru-RU"/>
        </a:p>
      </dgm:t>
    </dgm:pt>
    <dgm:pt modelId="{94393A27-2AA5-4C51-91A4-D17225BA2F30}" type="pres">
      <dgm:prSet presAssocID="{43EE3486-8B29-4E93-A3E8-71256F493C30}" presName="accent_1" presStyleCnt="0"/>
      <dgm:spPr/>
    </dgm:pt>
    <dgm:pt modelId="{901919FE-393A-4E70-AD0D-72E807A5C615}" type="pres">
      <dgm:prSet presAssocID="{43EE3486-8B29-4E93-A3E8-71256F493C30}" presName="accentRepeatNode" presStyleLbl="solidFgAcc1" presStyleIdx="0" presStyleCnt="3"/>
      <dgm:spPr/>
    </dgm:pt>
    <dgm:pt modelId="{43C883A3-4E4F-4F2F-9252-0A02BD234BB5}" type="pres">
      <dgm:prSet presAssocID="{0511DF85-43AB-4AA2-A43D-50DDF3AB4BA2}" presName="text_2" presStyleLbl="node1" presStyleIdx="1" presStyleCnt="3" custScaleY="127751">
        <dgm:presLayoutVars>
          <dgm:bulletEnabled val="1"/>
        </dgm:presLayoutVars>
      </dgm:prSet>
      <dgm:spPr/>
      <dgm:t>
        <a:bodyPr/>
        <a:lstStyle/>
        <a:p>
          <a:endParaRPr lang="ru-RU"/>
        </a:p>
      </dgm:t>
    </dgm:pt>
    <dgm:pt modelId="{F6B93C8C-0209-498F-B0CB-C64A99578AD5}" type="pres">
      <dgm:prSet presAssocID="{0511DF85-43AB-4AA2-A43D-50DDF3AB4BA2}" presName="accent_2" presStyleCnt="0"/>
      <dgm:spPr/>
    </dgm:pt>
    <dgm:pt modelId="{F7DDD548-CB4A-40CE-8454-260632AE9D34}" type="pres">
      <dgm:prSet presAssocID="{0511DF85-43AB-4AA2-A43D-50DDF3AB4BA2}" presName="accentRepeatNode" presStyleLbl="solidFgAcc1" presStyleIdx="1" presStyleCnt="3"/>
      <dgm:spPr/>
    </dgm:pt>
    <dgm:pt modelId="{A802E3C0-373A-42A5-BCA4-DC57903D28FF}" type="pres">
      <dgm:prSet presAssocID="{94AAEE08-DB3A-4057-BDEA-C48E7A6A4A6F}" presName="text_3" presStyleLbl="node1" presStyleIdx="2" presStyleCnt="3" custScaleY="125461">
        <dgm:presLayoutVars>
          <dgm:bulletEnabled val="1"/>
        </dgm:presLayoutVars>
      </dgm:prSet>
      <dgm:spPr/>
      <dgm:t>
        <a:bodyPr/>
        <a:lstStyle/>
        <a:p>
          <a:endParaRPr lang="ru-RU"/>
        </a:p>
      </dgm:t>
    </dgm:pt>
    <dgm:pt modelId="{6D5AEB82-D96D-4FE3-9A68-080A043475E9}" type="pres">
      <dgm:prSet presAssocID="{94AAEE08-DB3A-4057-BDEA-C48E7A6A4A6F}" presName="accent_3" presStyleCnt="0"/>
      <dgm:spPr/>
    </dgm:pt>
    <dgm:pt modelId="{82A71C87-C14A-45A2-B008-23B1E2ABF2DE}" type="pres">
      <dgm:prSet presAssocID="{94AAEE08-DB3A-4057-BDEA-C48E7A6A4A6F}" presName="accentRepeatNode" presStyleLbl="solidFgAcc1" presStyleIdx="2" presStyleCnt="3"/>
      <dgm:spPr/>
    </dgm:pt>
  </dgm:ptLst>
  <dgm:cxnLst>
    <dgm:cxn modelId="{AA5F1BFA-2BB2-47E6-8305-E10CBCC9FC56}" type="presOf" srcId="{0511DF85-43AB-4AA2-A43D-50DDF3AB4BA2}" destId="{43C883A3-4E4F-4F2F-9252-0A02BD234BB5}" srcOrd="0" destOrd="0" presId="urn:microsoft.com/office/officeart/2008/layout/VerticalCurvedList"/>
    <dgm:cxn modelId="{3A702D54-2DBE-437B-96A6-5ABFEDE9078C}" srcId="{94E6F3D2-2A9E-492D-9D1E-E72FF982DFDD}" destId="{0511DF85-43AB-4AA2-A43D-50DDF3AB4BA2}" srcOrd="1" destOrd="0" parTransId="{A3530246-D8E1-4310-9092-29219BB96C18}" sibTransId="{B9448052-1BD0-44E2-9611-DC5A78583F5B}"/>
    <dgm:cxn modelId="{9D81D7B2-C221-4792-A43D-8C40A0FC2C81}" type="presOf" srcId="{478037DD-6DBB-4474-B282-8194DA64884F}" destId="{85ECC94E-1F9E-45DD-87FC-521352D082AC}" srcOrd="0" destOrd="0" presId="urn:microsoft.com/office/officeart/2008/layout/VerticalCurvedList"/>
    <dgm:cxn modelId="{EFBF31EB-3109-4EC0-BB53-1032ADA90860}" srcId="{94E6F3D2-2A9E-492D-9D1E-E72FF982DFDD}" destId="{43EE3486-8B29-4E93-A3E8-71256F493C30}" srcOrd="0" destOrd="0" parTransId="{42E2D6BD-F778-49DD-95D6-270BD3B8722B}" sibTransId="{478037DD-6DBB-4474-B282-8194DA64884F}"/>
    <dgm:cxn modelId="{B8AA7E45-5189-4732-AFC9-448810A6564F}" type="presOf" srcId="{94E6F3D2-2A9E-492D-9D1E-E72FF982DFDD}" destId="{089195D1-65AC-406E-931E-7A9744AA08F4}" srcOrd="0" destOrd="0" presId="urn:microsoft.com/office/officeart/2008/layout/VerticalCurvedList"/>
    <dgm:cxn modelId="{3733994B-BD07-4F1F-9399-40792411B188}" type="presOf" srcId="{94AAEE08-DB3A-4057-BDEA-C48E7A6A4A6F}" destId="{A802E3C0-373A-42A5-BCA4-DC57903D28FF}" srcOrd="0" destOrd="0" presId="urn:microsoft.com/office/officeart/2008/layout/VerticalCurvedList"/>
    <dgm:cxn modelId="{55B61D2B-2218-4BA3-B95F-C4BCC832661A}" srcId="{94E6F3D2-2A9E-492D-9D1E-E72FF982DFDD}" destId="{94AAEE08-DB3A-4057-BDEA-C48E7A6A4A6F}" srcOrd="2" destOrd="0" parTransId="{214832A1-2004-47D3-AEC5-E2E8812EAE0E}" sibTransId="{9CC7566B-D9C9-4906-8872-AC5D0977E043}"/>
    <dgm:cxn modelId="{38299A58-FCD8-45B6-981B-AA87EBDC042B}" type="presOf" srcId="{43EE3486-8B29-4E93-A3E8-71256F493C30}" destId="{F5F6330F-4D17-4BD3-B876-33F96DF9513A}" srcOrd="0" destOrd="0" presId="urn:microsoft.com/office/officeart/2008/layout/VerticalCurvedList"/>
    <dgm:cxn modelId="{004E0B2E-810A-4DA1-A2D4-B9D0A4E87F75}" type="presParOf" srcId="{089195D1-65AC-406E-931E-7A9744AA08F4}" destId="{CEAD720E-C5DE-47B4-92D7-1476CA31EC25}" srcOrd="0" destOrd="0" presId="urn:microsoft.com/office/officeart/2008/layout/VerticalCurvedList"/>
    <dgm:cxn modelId="{DF512867-8691-460D-BDE8-1CD943CAD5A0}" type="presParOf" srcId="{CEAD720E-C5DE-47B4-92D7-1476CA31EC25}" destId="{35689F3D-6DD2-4089-B185-86C5AAEBFB9F}" srcOrd="0" destOrd="0" presId="urn:microsoft.com/office/officeart/2008/layout/VerticalCurvedList"/>
    <dgm:cxn modelId="{75332769-1BCE-4129-A5BE-8B8C085D2136}" type="presParOf" srcId="{35689F3D-6DD2-4089-B185-86C5AAEBFB9F}" destId="{64FCE67A-2BA8-41DA-B017-A529839EAA77}" srcOrd="0" destOrd="0" presId="urn:microsoft.com/office/officeart/2008/layout/VerticalCurvedList"/>
    <dgm:cxn modelId="{B3889418-7C5D-46AA-99BC-1FC5B1E3D508}" type="presParOf" srcId="{35689F3D-6DD2-4089-B185-86C5AAEBFB9F}" destId="{85ECC94E-1F9E-45DD-87FC-521352D082AC}" srcOrd="1" destOrd="0" presId="urn:microsoft.com/office/officeart/2008/layout/VerticalCurvedList"/>
    <dgm:cxn modelId="{207414CC-7319-49AC-A3B7-3F290AE758DE}" type="presParOf" srcId="{35689F3D-6DD2-4089-B185-86C5AAEBFB9F}" destId="{DC5BB45B-7177-4040-9D2D-EBCA3DDD2791}" srcOrd="2" destOrd="0" presId="urn:microsoft.com/office/officeart/2008/layout/VerticalCurvedList"/>
    <dgm:cxn modelId="{4F360A67-F4CC-4B93-9F5D-B43071E359F2}" type="presParOf" srcId="{35689F3D-6DD2-4089-B185-86C5AAEBFB9F}" destId="{AFEDDBA6-9B97-493C-817E-53F08B319859}" srcOrd="3" destOrd="0" presId="urn:microsoft.com/office/officeart/2008/layout/VerticalCurvedList"/>
    <dgm:cxn modelId="{66CD9702-58FA-4BB5-8B9A-6A085F904571}" type="presParOf" srcId="{CEAD720E-C5DE-47B4-92D7-1476CA31EC25}" destId="{F5F6330F-4D17-4BD3-B876-33F96DF9513A}" srcOrd="1" destOrd="0" presId="urn:microsoft.com/office/officeart/2008/layout/VerticalCurvedList"/>
    <dgm:cxn modelId="{7AB9697B-AAA9-4E2D-AEE0-5CD3AA04D56B}" type="presParOf" srcId="{CEAD720E-C5DE-47B4-92D7-1476CA31EC25}" destId="{94393A27-2AA5-4C51-91A4-D17225BA2F30}" srcOrd="2" destOrd="0" presId="urn:microsoft.com/office/officeart/2008/layout/VerticalCurvedList"/>
    <dgm:cxn modelId="{74817BD0-2D5B-42A1-A8BB-57873000A42F}" type="presParOf" srcId="{94393A27-2AA5-4C51-91A4-D17225BA2F30}" destId="{901919FE-393A-4E70-AD0D-72E807A5C615}" srcOrd="0" destOrd="0" presId="urn:microsoft.com/office/officeart/2008/layout/VerticalCurvedList"/>
    <dgm:cxn modelId="{DF3EBEE8-F94D-4744-B273-A8C12DD6A3B4}" type="presParOf" srcId="{CEAD720E-C5DE-47B4-92D7-1476CA31EC25}" destId="{43C883A3-4E4F-4F2F-9252-0A02BD234BB5}" srcOrd="3" destOrd="0" presId="urn:microsoft.com/office/officeart/2008/layout/VerticalCurvedList"/>
    <dgm:cxn modelId="{DCF38620-1221-41AA-87CF-5FC753345E22}" type="presParOf" srcId="{CEAD720E-C5DE-47B4-92D7-1476CA31EC25}" destId="{F6B93C8C-0209-498F-B0CB-C64A99578AD5}" srcOrd="4" destOrd="0" presId="urn:microsoft.com/office/officeart/2008/layout/VerticalCurvedList"/>
    <dgm:cxn modelId="{26EE75DA-FFDD-4778-B797-D1A0168E18C3}" type="presParOf" srcId="{F6B93C8C-0209-498F-B0CB-C64A99578AD5}" destId="{F7DDD548-CB4A-40CE-8454-260632AE9D34}" srcOrd="0" destOrd="0" presId="urn:microsoft.com/office/officeart/2008/layout/VerticalCurvedList"/>
    <dgm:cxn modelId="{7AAEA3A0-9A1B-43FF-9C95-8B1287A13811}" type="presParOf" srcId="{CEAD720E-C5DE-47B4-92D7-1476CA31EC25}" destId="{A802E3C0-373A-42A5-BCA4-DC57903D28FF}" srcOrd="5" destOrd="0" presId="urn:microsoft.com/office/officeart/2008/layout/VerticalCurvedList"/>
    <dgm:cxn modelId="{1D70C3E2-AB98-4F1F-8519-D5F0981A114D}" type="presParOf" srcId="{CEAD720E-C5DE-47B4-92D7-1476CA31EC25}" destId="{6D5AEB82-D96D-4FE3-9A68-080A043475E9}" srcOrd="6" destOrd="0" presId="urn:microsoft.com/office/officeart/2008/layout/VerticalCurvedList"/>
    <dgm:cxn modelId="{C6E5FC78-80A3-4676-A90F-D95B235166D4}" type="presParOf" srcId="{6D5AEB82-D96D-4FE3-9A68-080A043475E9}" destId="{82A71C87-C14A-45A2-B008-23B1E2ABF2D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3B466F-968B-4E82-A7C5-7E8039362A37}">
      <dsp:nvSpPr>
        <dsp:cNvPr id="0" name=""/>
        <dsp:cNvSpPr/>
      </dsp:nvSpPr>
      <dsp:spPr>
        <a:xfrm rot="10800000">
          <a:off x="154355" y="1710"/>
          <a:ext cx="7920889" cy="1257304"/>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4436" tIns="106680" rIns="199136" bIns="106680" numCol="1" spcCol="1270" anchor="ctr" anchorCtr="0">
          <a:noAutofit/>
        </a:bodyPr>
        <a:lstStyle/>
        <a:p>
          <a:pPr lvl="0" algn="ctr" defTabSz="1244600">
            <a:lnSpc>
              <a:spcPct val="90000"/>
            </a:lnSpc>
            <a:spcBef>
              <a:spcPct val="0"/>
            </a:spcBef>
            <a:spcAft>
              <a:spcPct val="35000"/>
            </a:spcAft>
          </a:pPr>
          <a:r>
            <a:rPr lang="ru-RU" sz="2800" kern="1200" dirty="0" smtClean="0"/>
            <a:t>           </a:t>
          </a:r>
          <a:r>
            <a:rPr lang="ru-RU" sz="3200" kern="1200" dirty="0" smtClean="0"/>
            <a:t>Приказ № 688/</a:t>
          </a:r>
          <a:r>
            <a:rPr lang="ru-RU" sz="3200" kern="1200" dirty="0" err="1" smtClean="0"/>
            <a:t>пр</a:t>
          </a:r>
          <a:r>
            <a:rPr lang="ru-RU" sz="3200" kern="1200" dirty="0" smtClean="0"/>
            <a:t> от 06.04.2017</a:t>
          </a:r>
        </a:p>
        <a:p>
          <a:pPr lvl="0" algn="ctr" defTabSz="1244600">
            <a:lnSpc>
              <a:spcPct val="90000"/>
            </a:lnSpc>
            <a:spcBef>
              <a:spcPct val="0"/>
            </a:spcBef>
            <a:spcAft>
              <a:spcPct val="35000"/>
            </a:spcAft>
          </a:pPr>
          <a:r>
            <a:rPr lang="ru-RU" sz="2800" kern="1200" dirty="0" smtClean="0"/>
            <a:t>           (</a:t>
          </a:r>
          <a:r>
            <a:rPr lang="ru-RU" sz="2400" kern="1200" dirty="0" smtClean="0"/>
            <a:t>зарегистрирован в Минюсте 26.04.2017)</a:t>
          </a:r>
          <a:r>
            <a:rPr lang="ru-RU" sz="3200" kern="1200" dirty="0" smtClean="0"/>
            <a:t> </a:t>
          </a:r>
          <a:endParaRPr lang="ru-RU" sz="3600" kern="1200" dirty="0"/>
        </a:p>
      </dsp:txBody>
      <dsp:txXfrm rot="10800000">
        <a:off x="468681" y="1710"/>
        <a:ext cx="7606563" cy="1257304"/>
      </dsp:txXfrm>
    </dsp:sp>
    <dsp:sp modelId="{E6C88438-3333-4894-9688-1561CB43563E}">
      <dsp:nvSpPr>
        <dsp:cNvPr id="0" name=""/>
        <dsp:cNvSpPr/>
      </dsp:nvSpPr>
      <dsp:spPr>
        <a:xfrm>
          <a:off x="749805" y="1710"/>
          <a:ext cx="1257304" cy="1257304"/>
        </a:xfrm>
        <a:prstGeom prst="rect">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388C3B6-407C-4D5E-89F7-728438B45642}">
      <dsp:nvSpPr>
        <dsp:cNvPr id="0" name=""/>
        <dsp:cNvSpPr/>
      </dsp:nvSpPr>
      <dsp:spPr>
        <a:xfrm rot="10800000">
          <a:off x="154355" y="1634329"/>
          <a:ext cx="7920889" cy="1257304"/>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4436" tIns="121920" rIns="227584" bIns="121920" numCol="1" spcCol="1270" anchor="ctr" anchorCtr="0">
          <a:noAutofit/>
        </a:bodyPr>
        <a:lstStyle/>
        <a:p>
          <a:pPr lvl="0" algn="ctr" defTabSz="1422400">
            <a:lnSpc>
              <a:spcPct val="90000"/>
            </a:lnSpc>
            <a:spcBef>
              <a:spcPct val="0"/>
            </a:spcBef>
            <a:spcAft>
              <a:spcPct val="35000"/>
            </a:spcAft>
          </a:pPr>
          <a:r>
            <a:rPr lang="ru-RU" sz="3200" kern="1200" dirty="0" smtClean="0"/>
            <a:t>          Регламент (ред. от 18.05.2017)</a:t>
          </a:r>
          <a:r>
            <a:rPr lang="ru-RU" sz="5400" kern="1200" dirty="0" smtClean="0"/>
            <a:t> </a:t>
          </a:r>
          <a:endParaRPr lang="ru-RU" sz="5400" kern="1200" dirty="0"/>
        </a:p>
      </dsp:txBody>
      <dsp:txXfrm rot="10800000">
        <a:off x="468681" y="1634329"/>
        <a:ext cx="7606563" cy="1257304"/>
      </dsp:txXfrm>
    </dsp:sp>
    <dsp:sp modelId="{339CE8AF-526D-43CD-9246-F6EEFD1F1488}">
      <dsp:nvSpPr>
        <dsp:cNvPr id="0" name=""/>
        <dsp:cNvSpPr/>
      </dsp:nvSpPr>
      <dsp:spPr>
        <a:xfrm>
          <a:off x="749805" y="1634329"/>
          <a:ext cx="1257304" cy="1257304"/>
        </a:xfrm>
        <a:prstGeom prst="rect">
          <a:avLst/>
        </a:prstGeom>
        <a:blipFill rotWithShape="1">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B05BD86-8F54-4F3A-B3FA-CDB6FC97740F}">
      <dsp:nvSpPr>
        <dsp:cNvPr id="0" name=""/>
        <dsp:cNvSpPr/>
      </dsp:nvSpPr>
      <dsp:spPr>
        <a:xfrm rot="10800000">
          <a:off x="154355" y="3266948"/>
          <a:ext cx="7920889" cy="1257304"/>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4436" tIns="121920" rIns="227584" bIns="121920" numCol="1" spcCol="1270" anchor="ctr" anchorCtr="0">
          <a:noAutofit/>
        </a:bodyPr>
        <a:lstStyle/>
        <a:p>
          <a:pPr lvl="0" algn="ctr" defTabSz="1422400">
            <a:lnSpc>
              <a:spcPct val="90000"/>
            </a:lnSpc>
            <a:spcBef>
              <a:spcPct val="0"/>
            </a:spcBef>
            <a:spcAft>
              <a:spcPct val="35000"/>
            </a:spcAft>
          </a:pPr>
          <a:r>
            <a:rPr lang="ru-RU" sz="3200" kern="1200" dirty="0" smtClean="0"/>
            <a:t>         Регламент (ред. от 25.04.2017)</a:t>
          </a:r>
          <a:endParaRPr lang="ru-RU" sz="3200" kern="1200" dirty="0"/>
        </a:p>
      </dsp:txBody>
      <dsp:txXfrm rot="10800000">
        <a:off x="468681" y="3266948"/>
        <a:ext cx="7606563" cy="1257304"/>
      </dsp:txXfrm>
    </dsp:sp>
    <dsp:sp modelId="{9FBAC5DC-5253-4BB3-A1BC-AF4D95FC53B4}">
      <dsp:nvSpPr>
        <dsp:cNvPr id="0" name=""/>
        <dsp:cNvSpPr/>
      </dsp:nvSpPr>
      <dsp:spPr>
        <a:xfrm>
          <a:off x="749805" y="3266948"/>
          <a:ext cx="1257304" cy="1257304"/>
        </a:xfrm>
        <a:prstGeom prst="rect">
          <a:avLst/>
        </a:prstGeom>
        <a:blipFill rotWithShape="1">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ECC94E-1F9E-45DD-87FC-521352D082AC}">
      <dsp:nvSpPr>
        <dsp:cNvPr id="0" name=""/>
        <dsp:cNvSpPr/>
      </dsp:nvSpPr>
      <dsp:spPr>
        <a:xfrm>
          <a:off x="-5779472" y="-903214"/>
          <a:ext cx="6882091" cy="6882091"/>
        </a:xfrm>
        <a:prstGeom prst="blockArc">
          <a:avLst>
            <a:gd name="adj1" fmla="val 18900000"/>
            <a:gd name="adj2" fmla="val 2700000"/>
            <a:gd name="adj3" fmla="val 314"/>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00FCFB5-971F-42B3-A468-64601BE4FEF3}">
      <dsp:nvSpPr>
        <dsp:cNvPr id="0" name=""/>
        <dsp:cNvSpPr/>
      </dsp:nvSpPr>
      <dsp:spPr>
        <a:xfrm>
          <a:off x="730408" y="413600"/>
          <a:ext cx="7449422" cy="102251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11620" tIns="40640" rIns="40640" bIns="40640" numCol="1" spcCol="1270" anchor="ctr" anchorCtr="0">
          <a:noAutofit/>
        </a:bodyPr>
        <a:lstStyle/>
        <a:p>
          <a:pPr lvl="0" algn="just" defTabSz="711200">
            <a:lnSpc>
              <a:spcPct val="90000"/>
            </a:lnSpc>
            <a:spcBef>
              <a:spcPct val="0"/>
            </a:spcBef>
            <a:spcAft>
              <a:spcPct val="35000"/>
            </a:spcAft>
          </a:pPr>
          <a:r>
            <a:rPr lang="ru-RU" sz="1600" kern="1200" dirty="0" smtClean="0"/>
            <a:t>при неустранении членом Ассоциации выявленных нарушений в срок, установленный в решении о приостановлении права осуществлять строительство, реконструкцию, капитальный ремонт объектов капитального строительства</a:t>
          </a:r>
          <a:endParaRPr lang="ru-RU" sz="1600" kern="1200" dirty="0"/>
        </a:p>
      </dsp:txBody>
      <dsp:txXfrm>
        <a:off x="730408" y="413600"/>
        <a:ext cx="7449422" cy="1022513"/>
      </dsp:txXfrm>
    </dsp:sp>
    <dsp:sp modelId="{53CFD593-064F-4CB8-BEC6-01CB6134ADC5}">
      <dsp:nvSpPr>
        <dsp:cNvPr id="0" name=""/>
        <dsp:cNvSpPr/>
      </dsp:nvSpPr>
      <dsp:spPr>
        <a:xfrm>
          <a:off x="82350" y="269576"/>
          <a:ext cx="1278142" cy="1278142"/>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D2BC4C4-4BA7-4F60-9C82-510E91394E7E}">
      <dsp:nvSpPr>
        <dsp:cNvPr id="0" name=""/>
        <dsp:cNvSpPr/>
      </dsp:nvSpPr>
      <dsp:spPr>
        <a:xfrm>
          <a:off x="1018457" y="1709738"/>
          <a:ext cx="7077738" cy="131055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11620" tIns="40640" rIns="40640" bIns="40640" numCol="1" spcCol="1270" anchor="ctr" anchorCtr="0">
          <a:noAutofit/>
        </a:bodyPr>
        <a:lstStyle/>
        <a:p>
          <a:pPr lvl="0" algn="just" defTabSz="711200">
            <a:lnSpc>
              <a:spcPct val="90000"/>
            </a:lnSpc>
            <a:spcBef>
              <a:spcPct val="0"/>
            </a:spcBef>
            <a:spcAft>
              <a:spcPct val="35000"/>
            </a:spcAft>
          </a:pPr>
          <a:r>
            <a:rPr lang="ru-RU" sz="1600" kern="1200" dirty="0" smtClean="0"/>
            <a:t>при несоблюдении членом Ассоциации требований, установленных законодательством Российской Федерации и/или внутренними документами Ассоциации, повлекшем за собой осуществление выплат из компенсационного фонда (компенсационных фондов) Ассоциации</a:t>
          </a:r>
          <a:endParaRPr lang="ru-RU" sz="1600" kern="1200" dirty="0"/>
        </a:p>
      </dsp:txBody>
      <dsp:txXfrm>
        <a:off x="1018457" y="1709738"/>
        <a:ext cx="7077738" cy="1310555"/>
      </dsp:txXfrm>
    </dsp:sp>
    <dsp:sp modelId="{90E1B910-6EDC-4D4D-8BD0-BFC363E0585D}">
      <dsp:nvSpPr>
        <dsp:cNvPr id="0" name=""/>
        <dsp:cNvSpPr/>
      </dsp:nvSpPr>
      <dsp:spPr>
        <a:xfrm>
          <a:off x="416712" y="1728192"/>
          <a:ext cx="1278142" cy="1278142"/>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210F470-AE5A-45E2-BE7F-247765698CFE}">
      <dsp:nvSpPr>
        <dsp:cNvPr id="0" name=""/>
        <dsp:cNvSpPr/>
      </dsp:nvSpPr>
      <dsp:spPr>
        <a:xfrm>
          <a:off x="874442" y="3211561"/>
          <a:ext cx="7161352" cy="190100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11620" tIns="38100" rIns="38100" bIns="38100" numCol="1" spcCol="1270" anchor="ctr" anchorCtr="0">
          <a:noAutofit/>
        </a:bodyPr>
        <a:lstStyle/>
        <a:p>
          <a:pPr lvl="0" algn="just" defTabSz="666750">
            <a:lnSpc>
              <a:spcPct val="90000"/>
            </a:lnSpc>
            <a:spcBef>
              <a:spcPct val="0"/>
            </a:spcBef>
            <a:spcAft>
              <a:spcPct val="35000"/>
            </a:spcAft>
          </a:pPr>
          <a:r>
            <a:rPr lang="ru-RU" sz="1500" kern="1200" dirty="0" smtClean="0"/>
            <a:t>при неоднократном в течение одного года или грубом нарушении членом Ассоциации требований законодательства Российской Федерации о градостроительной деятельности, технических регламентов, стандартов на процессы выполнения работ по строительству, реконструкции, капитальному ремонту объектов капитального строительства, утвержденных Национальным объединением саморегулируемых организаций, основанных на членстве лиц, осуществляющих строительство, стандартов Ассоциации, настоящего Положения и/или иных внутренних документов Ассоциации</a:t>
          </a:r>
          <a:endParaRPr lang="ru-RU" sz="1500" kern="1200" dirty="0"/>
        </a:p>
      </dsp:txBody>
      <dsp:txXfrm>
        <a:off x="874442" y="3211561"/>
        <a:ext cx="7161352" cy="1901006"/>
      </dsp:txXfrm>
    </dsp:sp>
    <dsp:sp modelId="{FC4A09F3-F75C-41AD-9410-C75D43F2B2E0}">
      <dsp:nvSpPr>
        <dsp:cNvPr id="0" name=""/>
        <dsp:cNvSpPr/>
      </dsp:nvSpPr>
      <dsp:spPr>
        <a:xfrm>
          <a:off x="6211" y="3456380"/>
          <a:ext cx="1278142" cy="1278142"/>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ECC94E-1F9E-45DD-87FC-521352D082AC}">
      <dsp:nvSpPr>
        <dsp:cNvPr id="0" name=""/>
        <dsp:cNvSpPr/>
      </dsp:nvSpPr>
      <dsp:spPr>
        <a:xfrm>
          <a:off x="-5780666" y="-884761"/>
          <a:ext cx="6882091" cy="6882091"/>
        </a:xfrm>
        <a:prstGeom prst="blockArc">
          <a:avLst>
            <a:gd name="adj1" fmla="val 18900000"/>
            <a:gd name="adj2" fmla="val 2700000"/>
            <a:gd name="adj3" fmla="val 314"/>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7A072EF-F498-4A88-ADF8-1E5B87DD3814}">
      <dsp:nvSpPr>
        <dsp:cNvPr id="0" name=""/>
        <dsp:cNvSpPr/>
      </dsp:nvSpPr>
      <dsp:spPr>
        <a:xfrm>
          <a:off x="576526" y="393054"/>
          <a:ext cx="7581326" cy="78651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24298" tIns="45720" rIns="45720" bIns="45720" numCol="1" spcCol="1270" anchor="ctr" anchorCtr="0">
          <a:noAutofit/>
        </a:bodyPr>
        <a:lstStyle/>
        <a:p>
          <a:pPr lvl="0" algn="just" defTabSz="800100">
            <a:lnSpc>
              <a:spcPct val="90000"/>
            </a:lnSpc>
            <a:spcBef>
              <a:spcPct val="0"/>
            </a:spcBef>
            <a:spcAft>
              <a:spcPct val="35000"/>
            </a:spcAft>
          </a:pPr>
          <a:r>
            <a:rPr lang="ru-RU" sz="1800" kern="1200" dirty="0" smtClean="0"/>
            <a:t>при неоднократном нарушении срока уплаты членских взносов или неуплате членских взносов</a:t>
          </a:r>
          <a:endParaRPr lang="ru-RU" sz="1800" kern="1200" dirty="0"/>
        </a:p>
      </dsp:txBody>
      <dsp:txXfrm>
        <a:off x="576526" y="393054"/>
        <a:ext cx="7581326" cy="786517"/>
      </dsp:txXfrm>
    </dsp:sp>
    <dsp:sp modelId="{82FFE320-7B6D-4780-B892-BE1F9B66BC61}">
      <dsp:nvSpPr>
        <dsp:cNvPr id="0" name=""/>
        <dsp:cNvSpPr/>
      </dsp:nvSpPr>
      <dsp:spPr>
        <a:xfrm>
          <a:off x="84952" y="294739"/>
          <a:ext cx="983146" cy="98314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D437A2B-0BF0-4881-B571-811092217802}">
      <dsp:nvSpPr>
        <dsp:cNvPr id="0" name=""/>
        <dsp:cNvSpPr/>
      </dsp:nvSpPr>
      <dsp:spPr>
        <a:xfrm>
          <a:off x="1027454" y="1440160"/>
          <a:ext cx="7130397" cy="105226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24298" tIns="45720" rIns="45720" bIns="45720" numCol="1" spcCol="1270" anchor="ctr" anchorCtr="0">
          <a:noAutofit/>
        </a:bodyPr>
        <a:lstStyle/>
        <a:p>
          <a:pPr lvl="0" algn="just" defTabSz="800100">
            <a:lnSpc>
              <a:spcPct val="90000"/>
            </a:lnSpc>
            <a:spcBef>
              <a:spcPct val="0"/>
            </a:spcBef>
            <a:spcAft>
              <a:spcPct val="35000"/>
            </a:spcAft>
          </a:pPr>
          <a:r>
            <a:rPr lang="ru-RU" sz="1800" kern="1200" dirty="0" smtClean="0"/>
            <a:t>невнесение дополнительного взноса в компенсационный фонд возмещения вреда Ассоциации в установленный срок в соответствии с Положением о компенсационном фонде возмещения вреда Ассоциации</a:t>
          </a:r>
          <a:endParaRPr lang="ru-RU" sz="1800" kern="1200" dirty="0"/>
        </a:p>
      </dsp:txBody>
      <dsp:txXfrm>
        <a:off x="1027454" y="1440160"/>
        <a:ext cx="7130397" cy="1052265"/>
      </dsp:txXfrm>
    </dsp:sp>
    <dsp:sp modelId="{9180552E-CC24-4ADC-99A7-9A684E9EEB9E}">
      <dsp:nvSpPr>
        <dsp:cNvPr id="0" name=""/>
        <dsp:cNvSpPr/>
      </dsp:nvSpPr>
      <dsp:spPr>
        <a:xfrm>
          <a:off x="535881" y="1474720"/>
          <a:ext cx="983146" cy="98314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72AC963-EB72-4F38-854A-974F9C84CBDC}">
      <dsp:nvSpPr>
        <dsp:cNvPr id="0" name=""/>
        <dsp:cNvSpPr/>
      </dsp:nvSpPr>
      <dsp:spPr>
        <a:xfrm>
          <a:off x="1018470" y="2564444"/>
          <a:ext cx="7130397" cy="139599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24298" tIns="45720" rIns="45720" bIns="45720" numCol="1" spcCol="1270" anchor="ctr" anchorCtr="0">
          <a:noAutofit/>
        </a:bodyPr>
        <a:lstStyle/>
        <a:p>
          <a:pPr lvl="0" algn="just" defTabSz="800100">
            <a:lnSpc>
              <a:spcPct val="90000"/>
            </a:lnSpc>
            <a:spcBef>
              <a:spcPct val="0"/>
            </a:spcBef>
            <a:spcAft>
              <a:spcPct val="35000"/>
            </a:spcAft>
          </a:pPr>
          <a:r>
            <a:rPr lang="ru-RU" sz="1800" kern="1200" dirty="0" smtClean="0"/>
            <a:t>невнесение дополнительного взноса в компенсационный фонд обеспечения договорных обязательств Ассоциации в установленный срок в соответствии с Положением о компенсационном фонде обеспечения договорных обязательств Ассоциации</a:t>
          </a:r>
          <a:endParaRPr lang="ru-RU" sz="1800" kern="1200" dirty="0"/>
        </a:p>
      </dsp:txBody>
      <dsp:txXfrm>
        <a:off x="1018470" y="2564444"/>
        <a:ext cx="7130397" cy="1395997"/>
      </dsp:txXfrm>
    </dsp:sp>
    <dsp:sp modelId="{ED05BA28-1E75-4078-9029-E41D825210F2}">
      <dsp:nvSpPr>
        <dsp:cNvPr id="0" name=""/>
        <dsp:cNvSpPr/>
      </dsp:nvSpPr>
      <dsp:spPr>
        <a:xfrm>
          <a:off x="535881" y="2654700"/>
          <a:ext cx="983146" cy="98314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DE2DDE5-A0CE-46CC-9544-A1F808C5DEC0}">
      <dsp:nvSpPr>
        <dsp:cNvPr id="0" name=""/>
        <dsp:cNvSpPr/>
      </dsp:nvSpPr>
      <dsp:spPr>
        <a:xfrm>
          <a:off x="586381" y="4032451"/>
          <a:ext cx="7581326" cy="78651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24298" tIns="45720" rIns="45720" bIns="45720" numCol="1" spcCol="1270" anchor="ctr" anchorCtr="0">
          <a:noAutofit/>
        </a:bodyPr>
        <a:lstStyle/>
        <a:p>
          <a:pPr lvl="0" algn="just" defTabSz="800100">
            <a:lnSpc>
              <a:spcPct val="90000"/>
            </a:lnSpc>
            <a:spcBef>
              <a:spcPct val="0"/>
            </a:spcBef>
            <a:spcAft>
              <a:spcPct val="35000"/>
            </a:spcAft>
          </a:pPr>
          <a:r>
            <a:rPr lang="ru-RU" sz="1800" kern="1200" dirty="0" smtClean="0"/>
            <a:t>иных случаях, в соответствии с Федеральным законом «О саморегулируемых организациях»</a:t>
          </a:r>
          <a:endParaRPr lang="ru-RU" sz="1800" kern="1200" dirty="0"/>
        </a:p>
      </dsp:txBody>
      <dsp:txXfrm>
        <a:off x="586381" y="4032451"/>
        <a:ext cx="7581326" cy="786517"/>
      </dsp:txXfrm>
    </dsp:sp>
    <dsp:sp modelId="{609D0366-DA81-40F2-960A-2274096244D3}">
      <dsp:nvSpPr>
        <dsp:cNvPr id="0" name=""/>
        <dsp:cNvSpPr/>
      </dsp:nvSpPr>
      <dsp:spPr>
        <a:xfrm>
          <a:off x="82357" y="3888430"/>
          <a:ext cx="983146" cy="98314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88C3B6-407C-4D5E-89F7-728438B45642}">
      <dsp:nvSpPr>
        <dsp:cNvPr id="0" name=""/>
        <dsp:cNvSpPr/>
      </dsp:nvSpPr>
      <dsp:spPr>
        <a:xfrm rot="10800000">
          <a:off x="154355" y="26797"/>
          <a:ext cx="7920889" cy="1654752"/>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51517" tIns="121920" rIns="227584" bIns="121920" numCol="1" spcCol="1270" anchor="ctr" anchorCtr="0">
          <a:noAutofit/>
        </a:bodyPr>
        <a:lstStyle/>
        <a:p>
          <a:pPr lvl="0" algn="r" defTabSz="1422400">
            <a:lnSpc>
              <a:spcPct val="90000"/>
            </a:lnSpc>
            <a:spcBef>
              <a:spcPct val="0"/>
            </a:spcBef>
            <a:spcAft>
              <a:spcPct val="35000"/>
            </a:spcAft>
          </a:pPr>
          <a:r>
            <a:rPr lang="ru-RU" sz="3200" kern="1200" dirty="0" smtClean="0"/>
            <a:t>          </a:t>
          </a:r>
          <a:r>
            <a:rPr lang="ru-RU" sz="2800" kern="1200" dirty="0" smtClean="0"/>
            <a:t>Включены «смежные» специальности.                                                    В Перечне – 285 специальностей.</a:t>
          </a:r>
          <a:endParaRPr lang="ru-RU" sz="5400" kern="1200" dirty="0"/>
        </a:p>
      </dsp:txBody>
      <dsp:txXfrm rot="10800000">
        <a:off x="568043" y="26797"/>
        <a:ext cx="7507201" cy="1654752"/>
      </dsp:txXfrm>
    </dsp:sp>
    <dsp:sp modelId="{339CE8AF-526D-43CD-9246-F6EEFD1F1488}">
      <dsp:nvSpPr>
        <dsp:cNvPr id="0" name=""/>
        <dsp:cNvSpPr/>
      </dsp:nvSpPr>
      <dsp:spPr>
        <a:xfrm>
          <a:off x="526344" y="2060"/>
          <a:ext cx="1704226" cy="1704226"/>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B05BD86-8F54-4F3A-B3FA-CDB6FC97740F}">
      <dsp:nvSpPr>
        <dsp:cNvPr id="0" name=""/>
        <dsp:cNvSpPr/>
      </dsp:nvSpPr>
      <dsp:spPr>
        <a:xfrm rot="10800000">
          <a:off x="154355" y="2215011"/>
          <a:ext cx="7920889" cy="1704226"/>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51517" tIns="121920" rIns="227584" bIns="121920" numCol="1" spcCol="1270" anchor="ctr" anchorCtr="0">
          <a:noAutofit/>
        </a:bodyPr>
        <a:lstStyle/>
        <a:p>
          <a:pPr lvl="0" algn="r" defTabSz="1422400">
            <a:lnSpc>
              <a:spcPct val="90000"/>
            </a:lnSpc>
            <a:spcBef>
              <a:spcPct val="0"/>
            </a:spcBef>
            <a:spcAft>
              <a:spcPct val="35000"/>
            </a:spcAft>
          </a:pPr>
          <a:r>
            <a:rPr lang="ru-RU" sz="3200" kern="1200" dirty="0" smtClean="0"/>
            <a:t>         </a:t>
          </a:r>
          <a:r>
            <a:rPr lang="ru-RU" sz="2800" kern="1200" dirty="0" smtClean="0"/>
            <a:t>Не включены специальности, полученные в учебных заведениях, подведомственных Минобороны РФ</a:t>
          </a:r>
          <a:endParaRPr lang="ru-RU" sz="2800" kern="1200" dirty="0"/>
        </a:p>
      </dsp:txBody>
      <dsp:txXfrm rot="10800000">
        <a:off x="580411" y="2215011"/>
        <a:ext cx="7494833" cy="1704226"/>
      </dsp:txXfrm>
    </dsp:sp>
    <dsp:sp modelId="{9FBAC5DC-5253-4BB3-A1BC-AF4D95FC53B4}">
      <dsp:nvSpPr>
        <dsp:cNvPr id="0" name=""/>
        <dsp:cNvSpPr/>
      </dsp:nvSpPr>
      <dsp:spPr>
        <a:xfrm>
          <a:off x="526344" y="2215011"/>
          <a:ext cx="1704226" cy="1704226"/>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BFC84B-1A43-4956-90C0-4CB83DF8AD26}">
      <dsp:nvSpPr>
        <dsp:cNvPr id="0" name=""/>
        <dsp:cNvSpPr/>
      </dsp:nvSpPr>
      <dsp:spPr>
        <a:xfrm>
          <a:off x="3178703" y="144150"/>
          <a:ext cx="1952922" cy="1952922"/>
        </a:xfrm>
        <a:prstGeom prst="ellipse">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735" tIns="38735" rIns="38735" bIns="38735" numCol="1" spcCol="1270" anchor="ctr" anchorCtr="0">
          <a:noAutofit/>
        </a:bodyPr>
        <a:lstStyle/>
        <a:p>
          <a:pPr lvl="0" algn="ctr" defTabSz="2711450">
            <a:lnSpc>
              <a:spcPct val="90000"/>
            </a:lnSpc>
            <a:spcBef>
              <a:spcPct val="0"/>
            </a:spcBef>
            <a:spcAft>
              <a:spcPct val="35000"/>
            </a:spcAft>
          </a:pPr>
          <a:r>
            <a:rPr lang="ru-RU" sz="6100" kern="1200" dirty="0" smtClean="0"/>
            <a:t>НРС</a:t>
          </a:r>
          <a:endParaRPr lang="ru-RU" sz="6100" kern="1200" dirty="0"/>
        </a:p>
      </dsp:txBody>
      <dsp:txXfrm>
        <a:off x="3464702" y="430149"/>
        <a:ext cx="1380924" cy="1380924"/>
      </dsp:txXfrm>
    </dsp:sp>
    <dsp:sp modelId="{95A15298-0891-4E26-9AF5-25D74D22DA86}">
      <dsp:nvSpPr>
        <dsp:cNvPr id="0" name=""/>
        <dsp:cNvSpPr/>
      </dsp:nvSpPr>
      <dsp:spPr>
        <a:xfrm rot="10819869">
          <a:off x="988477" y="829999"/>
          <a:ext cx="2069796" cy="556582"/>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46AF45C-ABF9-4165-806A-6A0D4E30C7D1}">
      <dsp:nvSpPr>
        <dsp:cNvPr id="0" name=""/>
        <dsp:cNvSpPr/>
      </dsp:nvSpPr>
      <dsp:spPr>
        <a:xfrm>
          <a:off x="60857" y="360198"/>
          <a:ext cx="1855276" cy="14842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1333500">
            <a:lnSpc>
              <a:spcPct val="90000"/>
            </a:lnSpc>
            <a:spcBef>
              <a:spcPct val="0"/>
            </a:spcBef>
            <a:spcAft>
              <a:spcPct val="35000"/>
            </a:spcAft>
          </a:pPr>
          <a:r>
            <a:rPr lang="ru-RU" sz="3000" kern="1200" dirty="0" smtClean="0"/>
            <a:t>Лично через СРО</a:t>
          </a:r>
          <a:endParaRPr lang="ru-RU" sz="3000" kern="1200" dirty="0"/>
        </a:p>
      </dsp:txBody>
      <dsp:txXfrm>
        <a:off x="104328" y="403669"/>
        <a:ext cx="1768334" cy="1397279"/>
      </dsp:txXfrm>
    </dsp:sp>
    <dsp:sp modelId="{629BBA5F-8178-46F4-BBDF-432BF7721E6A}">
      <dsp:nvSpPr>
        <dsp:cNvPr id="0" name=""/>
        <dsp:cNvSpPr/>
      </dsp:nvSpPr>
      <dsp:spPr>
        <a:xfrm rot="7347300">
          <a:off x="2257575" y="2475452"/>
          <a:ext cx="1717943" cy="556582"/>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EF362E7-128D-4F39-A4FB-D465DD5A2CDE}">
      <dsp:nvSpPr>
        <dsp:cNvPr id="0" name=""/>
        <dsp:cNvSpPr/>
      </dsp:nvSpPr>
      <dsp:spPr>
        <a:xfrm>
          <a:off x="730435" y="2736445"/>
          <a:ext cx="3850311" cy="14842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1333500">
            <a:lnSpc>
              <a:spcPct val="90000"/>
            </a:lnSpc>
            <a:spcBef>
              <a:spcPct val="0"/>
            </a:spcBef>
            <a:spcAft>
              <a:spcPct val="35000"/>
            </a:spcAft>
          </a:pPr>
          <a:r>
            <a:rPr lang="ru-RU" sz="3000" kern="1200" dirty="0" smtClean="0"/>
            <a:t>Лично в НОСТРОЙ, НОПРИЗ</a:t>
          </a:r>
          <a:endParaRPr lang="ru-RU" sz="3000" kern="1200" dirty="0"/>
        </a:p>
      </dsp:txBody>
      <dsp:txXfrm>
        <a:off x="773906" y="2779916"/>
        <a:ext cx="3763369" cy="1397279"/>
      </dsp:txXfrm>
    </dsp:sp>
    <dsp:sp modelId="{4FF66201-DFCA-4026-B8FB-FA10F4D393E2}">
      <dsp:nvSpPr>
        <dsp:cNvPr id="0" name=""/>
        <dsp:cNvSpPr/>
      </dsp:nvSpPr>
      <dsp:spPr>
        <a:xfrm rot="1054542">
          <a:off x="5148706" y="1465778"/>
          <a:ext cx="1949481" cy="556582"/>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2A6DE9B-6E8C-4747-AB7A-24BF6908B104}">
      <dsp:nvSpPr>
        <dsp:cNvPr id="0" name=""/>
        <dsp:cNvSpPr/>
      </dsp:nvSpPr>
      <dsp:spPr>
        <a:xfrm>
          <a:off x="5987015" y="216177"/>
          <a:ext cx="2131341" cy="364446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1333500">
            <a:lnSpc>
              <a:spcPct val="90000"/>
            </a:lnSpc>
            <a:spcBef>
              <a:spcPct val="0"/>
            </a:spcBef>
            <a:spcAft>
              <a:spcPct val="35000"/>
            </a:spcAft>
          </a:pPr>
          <a:r>
            <a:rPr lang="ru-RU" sz="3000" kern="1200" dirty="0" smtClean="0"/>
            <a:t>По почте в НОСТРОЙ, НОПРИЗ</a:t>
          </a:r>
          <a:endParaRPr lang="ru-RU" sz="3000" kern="1200" dirty="0"/>
        </a:p>
      </dsp:txBody>
      <dsp:txXfrm>
        <a:off x="6049440" y="278602"/>
        <a:ext cx="2006491" cy="35196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AAB53A-DB02-4322-A44B-8D106B118857}">
      <dsp:nvSpPr>
        <dsp:cNvPr id="0" name=""/>
        <dsp:cNvSpPr/>
      </dsp:nvSpPr>
      <dsp:spPr>
        <a:xfrm>
          <a:off x="362615" y="0"/>
          <a:ext cx="4109648" cy="4493096"/>
        </a:xfrm>
        <a:prstGeom prst="rightArrow">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3932771-C514-4115-A038-CD621BF8F8ED}">
      <dsp:nvSpPr>
        <dsp:cNvPr id="0" name=""/>
        <dsp:cNvSpPr/>
      </dsp:nvSpPr>
      <dsp:spPr>
        <a:xfrm>
          <a:off x="5193" y="1347928"/>
          <a:ext cx="1556227" cy="1797238"/>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err="1" smtClean="0"/>
            <a:t>Положение</a:t>
          </a:r>
          <a:endParaRPr lang="en-US" sz="1700" kern="1200" dirty="0" smtClean="0"/>
        </a:p>
        <a:p>
          <a:pPr lvl="0" algn="ctr" defTabSz="755650">
            <a:lnSpc>
              <a:spcPct val="90000"/>
            </a:lnSpc>
            <a:spcBef>
              <a:spcPct val="0"/>
            </a:spcBef>
            <a:spcAft>
              <a:spcPct val="35000"/>
            </a:spcAft>
          </a:pPr>
          <a:r>
            <a:rPr lang="en-US" sz="1700" kern="1200" dirty="0" smtClean="0"/>
            <a:t>о </a:t>
          </a:r>
          <a:r>
            <a:rPr lang="en-US" sz="1700" kern="1200" dirty="0" err="1" smtClean="0"/>
            <a:t>членстве</a:t>
          </a:r>
          <a:endParaRPr lang="ru-RU" sz="1700" kern="1200" dirty="0"/>
        </a:p>
      </dsp:txBody>
      <dsp:txXfrm>
        <a:off x="81162" y="1423897"/>
        <a:ext cx="1404289" cy="1645300"/>
      </dsp:txXfrm>
    </dsp:sp>
    <dsp:sp modelId="{DB27B107-0C79-476E-B54B-C2B6C3FEC285}">
      <dsp:nvSpPr>
        <dsp:cNvPr id="0" name=""/>
        <dsp:cNvSpPr/>
      </dsp:nvSpPr>
      <dsp:spPr>
        <a:xfrm>
          <a:off x="1639326" y="1347928"/>
          <a:ext cx="1556227" cy="1797238"/>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err="1" smtClean="0"/>
            <a:t>Требования</a:t>
          </a:r>
          <a:endParaRPr lang="en-US" sz="1700" kern="1200" dirty="0" smtClean="0"/>
        </a:p>
        <a:p>
          <a:pPr lvl="0" algn="ctr" defTabSz="755650">
            <a:lnSpc>
              <a:spcPct val="90000"/>
            </a:lnSpc>
            <a:spcBef>
              <a:spcPct val="0"/>
            </a:spcBef>
            <a:spcAft>
              <a:spcPct val="35000"/>
            </a:spcAft>
          </a:pPr>
          <a:r>
            <a:rPr lang="en-US" sz="1700" kern="1200" dirty="0" smtClean="0"/>
            <a:t>к </a:t>
          </a:r>
          <a:r>
            <a:rPr lang="en-US" sz="1700" kern="1200" dirty="0" err="1" smtClean="0"/>
            <a:t>выдаче</a:t>
          </a:r>
          <a:endParaRPr lang="en-US" sz="1700" kern="1200" dirty="0" smtClean="0"/>
        </a:p>
        <a:p>
          <a:pPr lvl="0" algn="ctr" defTabSz="755650">
            <a:lnSpc>
              <a:spcPct val="90000"/>
            </a:lnSpc>
            <a:spcBef>
              <a:spcPct val="0"/>
            </a:spcBef>
            <a:spcAft>
              <a:spcPct val="35000"/>
            </a:spcAft>
          </a:pPr>
          <a:r>
            <a:rPr lang="en-US" sz="1700" kern="1200" dirty="0" err="1" smtClean="0"/>
            <a:t>свидетельств</a:t>
          </a:r>
          <a:r>
            <a:rPr lang="en-US" sz="1700" kern="1200" dirty="0" smtClean="0"/>
            <a:t> о </a:t>
          </a:r>
          <a:r>
            <a:rPr lang="en-US" sz="1700" kern="1200" dirty="0" err="1" smtClean="0"/>
            <a:t>допуске</a:t>
          </a:r>
          <a:r>
            <a:rPr lang="en-US" sz="1700" kern="1200" dirty="0" smtClean="0"/>
            <a:t> </a:t>
          </a:r>
        </a:p>
        <a:p>
          <a:pPr lvl="0" algn="ctr" defTabSz="755650">
            <a:lnSpc>
              <a:spcPct val="90000"/>
            </a:lnSpc>
            <a:spcBef>
              <a:spcPct val="0"/>
            </a:spcBef>
            <a:spcAft>
              <a:spcPct val="35000"/>
            </a:spcAft>
          </a:pPr>
          <a:r>
            <a:rPr lang="en-US" sz="1700" kern="1200" dirty="0" smtClean="0"/>
            <a:t>к </a:t>
          </a:r>
          <a:r>
            <a:rPr lang="en-US" sz="1700" kern="1200" dirty="0" err="1" smtClean="0"/>
            <a:t>работам</a:t>
          </a:r>
          <a:endParaRPr lang="ru-RU" sz="1700" kern="1200" dirty="0"/>
        </a:p>
      </dsp:txBody>
      <dsp:txXfrm>
        <a:off x="1715295" y="1423897"/>
        <a:ext cx="1404289" cy="1645300"/>
      </dsp:txXfrm>
    </dsp:sp>
    <dsp:sp modelId="{38D1B8BC-C4FB-4185-9964-30558A425D0D}">
      <dsp:nvSpPr>
        <dsp:cNvPr id="0" name=""/>
        <dsp:cNvSpPr/>
      </dsp:nvSpPr>
      <dsp:spPr>
        <a:xfrm>
          <a:off x="3273459" y="1347928"/>
          <a:ext cx="1556227" cy="1797238"/>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err="1" smtClean="0"/>
            <a:t>Положение</a:t>
          </a:r>
          <a:r>
            <a:rPr lang="en-US" sz="1700" kern="1200" smtClean="0"/>
            <a:t> </a:t>
          </a:r>
        </a:p>
        <a:p>
          <a:pPr lvl="0" algn="ctr" defTabSz="755650">
            <a:lnSpc>
              <a:spcPct val="90000"/>
            </a:lnSpc>
            <a:spcBef>
              <a:spcPct val="0"/>
            </a:spcBef>
            <a:spcAft>
              <a:spcPct val="35000"/>
            </a:spcAft>
          </a:pPr>
          <a:r>
            <a:rPr lang="en-US" sz="1700" kern="1200" smtClean="0"/>
            <a:t>о </a:t>
          </a:r>
          <a:r>
            <a:rPr lang="en-US" sz="1700" kern="1200" dirty="0" err="1" smtClean="0"/>
            <a:t>взносах</a:t>
          </a:r>
          <a:endParaRPr lang="ru-RU" sz="1700" kern="1200" dirty="0"/>
        </a:p>
      </dsp:txBody>
      <dsp:txXfrm>
        <a:off x="3349428" y="1423897"/>
        <a:ext cx="1404289" cy="16453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38FBDA-E4CC-409F-A2C1-9533E061BDB9}">
      <dsp:nvSpPr>
        <dsp:cNvPr id="0" name=""/>
        <dsp:cNvSpPr/>
      </dsp:nvSpPr>
      <dsp:spPr>
        <a:xfrm>
          <a:off x="-5567797" y="-852524"/>
          <a:ext cx="6630193" cy="6630193"/>
        </a:xfrm>
        <a:prstGeom prst="blockArc">
          <a:avLst>
            <a:gd name="adj1" fmla="val 18900000"/>
            <a:gd name="adj2" fmla="val 2700000"/>
            <a:gd name="adj3" fmla="val 326"/>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84D545-8D43-47A4-BB37-A486FF21D719}">
      <dsp:nvSpPr>
        <dsp:cNvPr id="0" name=""/>
        <dsp:cNvSpPr/>
      </dsp:nvSpPr>
      <dsp:spPr>
        <a:xfrm>
          <a:off x="683609" y="492514"/>
          <a:ext cx="7478023" cy="98502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1867" tIns="43180" rIns="43180" bIns="43180" numCol="1" spcCol="1270" anchor="ctr" anchorCtr="0">
          <a:noAutofit/>
        </a:bodyPr>
        <a:lstStyle/>
        <a:p>
          <a:pPr lvl="0" algn="l" defTabSz="755650">
            <a:lnSpc>
              <a:spcPct val="90000"/>
            </a:lnSpc>
            <a:spcBef>
              <a:spcPct val="0"/>
            </a:spcBef>
            <a:spcAft>
              <a:spcPct val="35000"/>
            </a:spcAft>
          </a:pPr>
          <a:r>
            <a:rPr lang="ru-RU" sz="1700" kern="1200" dirty="0" smtClean="0"/>
            <a:t>Градостроительный кодекс РФ</a:t>
          </a:r>
          <a:endParaRPr lang="ru-RU" sz="1700" kern="1200" dirty="0"/>
        </a:p>
      </dsp:txBody>
      <dsp:txXfrm>
        <a:off x="683609" y="492514"/>
        <a:ext cx="7478023" cy="985028"/>
      </dsp:txXfrm>
    </dsp:sp>
    <dsp:sp modelId="{D61BB796-D1D4-4A97-B68F-76A00C19128E}">
      <dsp:nvSpPr>
        <dsp:cNvPr id="0" name=""/>
        <dsp:cNvSpPr/>
      </dsp:nvSpPr>
      <dsp:spPr>
        <a:xfrm>
          <a:off x="67966" y="369385"/>
          <a:ext cx="1231286" cy="123128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228CAD-D9B5-42E9-8220-DE2F9A05E99E}">
      <dsp:nvSpPr>
        <dsp:cNvPr id="0" name=""/>
        <dsp:cNvSpPr/>
      </dsp:nvSpPr>
      <dsp:spPr>
        <a:xfrm>
          <a:off x="1041667" y="1970057"/>
          <a:ext cx="7119965" cy="98502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1867" tIns="43180" rIns="43180" bIns="43180" numCol="1" spcCol="1270" anchor="ctr" anchorCtr="0">
          <a:noAutofit/>
        </a:bodyPr>
        <a:lstStyle/>
        <a:p>
          <a:pPr lvl="0" algn="l" defTabSz="755650">
            <a:lnSpc>
              <a:spcPct val="90000"/>
            </a:lnSpc>
            <a:spcBef>
              <a:spcPct val="0"/>
            </a:spcBef>
            <a:spcAft>
              <a:spcPct val="35000"/>
            </a:spcAft>
          </a:pPr>
          <a:r>
            <a:rPr lang="ru-RU" sz="1700" kern="1200" dirty="0" smtClean="0"/>
            <a:t>Федеральный закон «О саморегулируемых организациях»</a:t>
          </a:r>
          <a:endParaRPr lang="ru-RU" sz="1700" kern="1200" dirty="0"/>
        </a:p>
      </dsp:txBody>
      <dsp:txXfrm>
        <a:off x="1041667" y="1970057"/>
        <a:ext cx="7119965" cy="985028"/>
      </dsp:txXfrm>
    </dsp:sp>
    <dsp:sp modelId="{F04EA895-0B70-4E02-B535-E0E903072C63}">
      <dsp:nvSpPr>
        <dsp:cNvPr id="0" name=""/>
        <dsp:cNvSpPr/>
      </dsp:nvSpPr>
      <dsp:spPr>
        <a:xfrm>
          <a:off x="426024" y="1846929"/>
          <a:ext cx="1231286" cy="123128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DB0F2C7-B4AA-4501-9C38-B2ACB93216D4}">
      <dsp:nvSpPr>
        <dsp:cNvPr id="0" name=""/>
        <dsp:cNvSpPr/>
      </dsp:nvSpPr>
      <dsp:spPr>
        <a:xfrm>
          <a:off x="683609" y="3147570"/>
          <a:ext cx="7478023" cy="158508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1867" tIns="43180" rIns="43180" bIns="43180" numCol="1" spcCol="1270" anchor="ctr" anchorCtr="0">
          <a:noAutofit/>
        </a:bodyPr>
        <a:lstStyle/>
        <a:p>
          <a:pPr lvl="0" algn="just" defTabSz="755650">
            <a:lnSpc>
              <a:spcPct val="90000"/>
            </a:lnSpc>
            <a:spcBef>
              <a:spcPct val="0"/>
            </a:spcBef>
            <a:spcAft>
              <a:spcPct val="35000"/>
            </a:spcAft>
          </a:pPr>
          <a:r>
            <a:rPr lang="ru-RU" sz="1700" kern="1200" dirty="0" smtClean="0"/>
            <a:t> </a:t>
          </a:r>
          <a:r>
            <a:rPr lang="ru-RU" sz="1700" b="1" u="sng" kern="1200" dirty="0" smtClean="0"/>
            <a:t>Постановление Правительства от 11.05.2017 № 559 «Об утверждении минимальных требований к членам саморегулируемой организации, выполняющим инженерные изыскания, осуществляющим подготовку проектной документации, строительство, реконструкцию, капитальный ремонт особо опасных, технически сложных и уникальных объектов»</a:t>
          </a:r>
        </a:p>
      </dsp:txBody>
      <dsp:txXfrm>
        <a:off x="683609" y="3147570"/>
        <a:ext cx="7478023" cy="1585088"/>
      </dsp:txXfrm>
    </dsp:sp>
    <dsp:sp modelId="{F8AC2D0C-97B2-4E26-8A47-92A637C77F82}">
      <dsp:nvSpPr>
        <dsp:cNvPr id="0" name=""/>
        <dsp:cNvSpPr/>
      </dsp:nvSpPr>
      <dsp:spPr>
        <a:xfrm>
          <a:off x="67966" y="3324472"/>
          <a:ext cx="1231286" cy="123128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5D034-357D-4FA7-B288-1273A64F7DA1}">
      <dsp:nvSpPr>
        <dsp:cNvPr id="0" name=""/>
        <dsp:cNvSpPr/>
      </dsp:nvSpPr>
      <dsp:spPr>
        <a:xfrm>
          <a:off x="-4596132" y="-704681"/>
          <a:ext cx="5474950" cy="5474950"/>
        </a:xfrm>
        <a:prstGeom prst="blockArc">
          <a:avLst>
            <a:gd name="adj1" fmla="val 18900000"/>
            <a:gd name="adj2" fmla="val 2700000"/>
            <a:gd name="adj3" fmla="val 395"/>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66BA0A2-D0B2-4D64-AC2B-5A8E2A476EB0}">
      <dsp:nvSpPr>
        <dsp:cNvPr id="0" name=""/>
        <dsp:cNvSpPr/>
      </dsp:nvSpPr>
      <dsp:spPr>
        <a:xfrm>
          <a:off x="565197" y="406558"/>
          <a:ext cx="7609191" cy="81311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5412" tIns="78740" rIns="78740" bIns="78740" numCol="1" spcCol="1270" anchor="ctr" anchorCtr="0">
          <a:noAutofit/>
        </a:bodyPr>
        <a:lstStyle/>
        <a:p>
          <a:pPr lvl="0" algn="l" defTabSz="1377950">
            <a:lnSpc>
              <a:spcPct val="90000"/>
            </a:lnSpc>
            <a:spcBef>
              <a:spcPct val="0"/>
            </a:spcBef>
            <a:spcAft>
              <a:spcPct val="35000"/>
            </a:spcAft>
          </a:pPr>
          <a:r>
            <a:rPr lang="ru-RU" sz="3100" kern="1200" dirty="0" smtClean="0"/>
            <a:t>Требования к кадровому составу</a:t>
          </a:r>
          <a:endParaRPr lang="ru-RU" sz="3100" kern="1200" dirty="0"/>
        </a:p>
      </dsp:txBody>
      <dsp:txXfrm>
        <a:off x="565197" y="406558"/>
        <a:ext cx="7609191" cy="813117"/>
      </dsp:txXfrm>
    </dsp:sp>
    <dsp:sp modelId="{1D3B333B-92BC-46EF-831F-71A9CAAD6E27}">
      <dsp:nvSpPr>
        <dsp:cNvPr id="0" name=""/>
        <dsp:cNvSpPr/>
      </dsp:nvSpPr>
      <dsp:spPr>
        <a:xfrm>
          <a:off x="56998" y="304919"/>
          <a:ext cx="1016397" cy="1016397"/>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A292141-60BF-474C-BF80-41B3A858FF50}">
      <dsp:nvSpPr>
        <dsp:cNvPr id="0" name=""/>
        <dsp:cNvSpPr/>
      </dsp:nvSpPr>
      <dsp:spPr>
        <a:xfrm>
          <a:off x="860765" y="1626235"/>
          <a:ext cx="7313623" cy="81311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5412" tIns="78740" rIns="78740" bIns="78740" numCol="1" spcCol="1270" anchor="ctr" anchorCtr="0">
          <a:noAutofit/>
        </a:bodyPr>
        <a:lstStyle/>
        <a:p>
          <a:pPr lvl="0" algn="l" defTabSz="1377950">
            <a:lnSpc>
              <a:spcPct val="90000"/>
            </a:lnSpc>
            <a:spcBef>
              <a:spcPct val="0"/>
            </a:spcBef>
            <a:spcAft>
              <a:spcPct val="35000"/>
            </a:spcAft>
          </a:pPr>
          <a:r>
            <a:rPr lang="ru-RU" sz="3100" kern="1200" dirty="0" smtClean="0"/>
            <a:t>Требования к имуществу</a:t>
          </a:r>
          <a:endParaRPr lang="ru-RU" sz="3100" kern="1200" dirty="0"/>
        </a:p>
      </dsp:txBody>
      <dsp:txXfrm>
        <a:off x="860765" y="1626235"/>
        <a:ext cx="7313623" cy="813117"/>
      </dsp:txXfrm>
    </dsp:sp>
    <dsp:sp modelId="{FC8BA82F-4662-482A-B116-3BBFD1814FE0}">
      <dsp:nvSpPr>
        <dsp:cNvPr id="0" name=""/>
        <dsp:cNvSpPr/>
      </dsp:nvSpPr>
      <dsp:spPr>
        <a:xfrm>
          <a:off x="352566" y="1524595"/>
          <a:ext cx="1016397" cy="1016397"/>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196BA1-C4B8-4C73-BB8B-579E12BB35B2}">
      <dsp:nvSpPr>
        <dsp:cNvPr id="0" name=""/>
        <dsp:cNvSpPr/>
      </dsp:nvSpPr>
      <dsp:spPr>
        <a:xfrm>
          <a:off x="565197" y="2845911"/>
          <a:ext cx="7609191" cy="81311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5412" tIns="78740" rIns="78740" bIns="78740" numCol="1" spcCol="1270" anchor="ctr" anchorCtr="0">
          <a:noAutofit/>
        </a:bodyPr>
        <a:lstStyle/>
        <a:p>
          <a:pPr lvl="0" algn="l" defTabSz="1377950">
            <a:lnSpc>
              <a:spcPct val="90000"/>
            </a:lnSpc>
            <a:spcBef>
              <a:spcPct val="0"/>
            </a:spcBef>
            <a:spcAft>
              <a:spcPct val="35000"/>
            </a:spcAft>
          </a:pPr>
          <a:r>
            <a:rPr lang="ru-RU" sz="3100" kern="1200" dirty="0" smtClean="0"/>
            <a:t>Требования к системе контроля качества</a:t>
          </a:r>
          <a:endParaRPr lang="ru-RU" sz="3100" kern="1200" dirty="0"/>
        </a:p>
      </dsp:txBody>
      <dsp:txXfrm>
        <a:off x="565197" y="2845911"/>
        <a:ext cx="7609191" cy="813117"/>
      </dsp:txXfrm>
    </dsp:sp>
    <dsp:sp modelId="{C0F76501-580B-49D1-AF2A-55FD63DCC4AA}">
      <dsp:nvSpPr>
        <dsp:cNvPr id="0" name=""/>
        <dsp:cNvSpPr/>
      </dsp:nvSpPr>
      <dsp:spPr>
        <a:xfrm>
          <a:off x="56998" y="2744271"/>
          <a:ext cx="1016397" cy="1016397"/>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5D034-357D-4FA7-B288-1273A64F7DA1}">
      <dsp:nvSpPr>
        <dsp:cNvPr id="0" name=""/>
        <dsp:cNvSpPr/>
      </dsp:nvSpPr>
      <dsp:spPr>
        <a:xfrm>
          <a:off x="-4596132" y="-704681"/>
          <a:ext cx="5474950" cy="5474950"/>
        </a:xfrm>
        <a:prstGeom prst="blockArc">
          <a:avLst>
            <a:gd name="adj1" fmla="val 18900000"/>
            <a:gd name="adj2" fmla="val 2700000"/>
            <a:gd name="adj3" fmla="val 395"/>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66BA0A2-D0B2-4D64-AC2B-5A8E2A476EB0}">
      <dsp:nvSpPr>
        <dsp:cNvPr id="0" name=""/>
        <dsp:cNvSpPr/>
      </dsp:nvSpPr>
      <dsp:spPr>
        <a:xfrm>
          <a:off x="328173" y="214093"/>
          <a:ext cx="7846215" cy="42802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745" tIns="53340" rIns="53340" bIns="53340" numCol="1" spcCol="1270" anchor="ctr" anchorCtr="0">
          <a:noAutofit/>
        </a:bodyPr>
        <a:lstStyle/>
        <a:p>
          <a:pPr lvl="0" algn="l" defTabSz="933450">
            <a:lnSpc>
              <a:spcPct val="90000"/>
            </a:lnSpc>
            <a:spcBef>
              <a:spcPct val="0"/>
            </a:spcBef>
            <a:spcAft>
              <a:spcPct val="35000"/>
            </a:spcAft>
          </a:pPr>
          <a:r>
            <a:rPr lang="ru-RU" sz="2100" kern="1200" dirty="0" smtClean="0"/>
            <a:t>Требования о наличии определенного количества специалистов</a:t>
          </a:r>
          <a:endParaRPr lang="ru-RU" sz="2100" kern="1200" dirty="0"/>
        </a:p>
      </dsp:txBody>
      <dsp:txXfrm>
        <a:off x="328173" y="214093"/>
        <a:ext cx="7846215" cy="428025"/>
      </dsp:txXfrm>
    </dsp:sp>
    <dsp:sp modelId="{1D3B333B-92BC-46EF-831F-71A9CAAD6E27}">
      <dsp:nvSpPr>
        <dsp:cNvPr id="0" name=""/>
        <dsp:cNvSpPr/>
      </dsp:nvSpPr>
      <dsp:spPr>
        <a:xfrm>
          <a:off x="60657" y="160590"/>
          <a:ext cx="535031" cy="535031"/>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A292141-60BF-474C-BF80-41B3A858FF50}">
      <dsp:nvSpPr>
        <dsp:cNvPr id="0" name=""/>
        <dsp:cNvSpPr/>
      </dsp:nvSpPr>
      <dsp:spPr>
        <a:xfrm>
          <a:off x="680253" y="856050"/>
          <a:ext cx="7494135" cy="42802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745" tIns="53340" rIns="53340" bIns="53340" numCol="1" spcCol="1270" anchor="ctr" anchorCtr="0">
          <a:noAutofit/>
        </a:bodyPr>
        <a:lstStyle/>
        <a:p>
          <a:pPr lvl="0" algn="l" defTabSz="933450">
            <a:lnSpc>
              <a:spcPct val="90000"/>
            </a:lnSpc>
            <a:spcBef>
              <a:spcPct val="0"/>
            </a:spcBef>
            <a:spcAft>
              <a:spcPct val="35000"/>
            </a:spcAft>
          </a:pPr>
          <a:r>
            <a:rPr lang="ru-RU" sz="2100" kern="1200" dirty="0" smtClean="0"/>
            <a:t>Требования к образованию специалистов</a:t>
          </a:r>
          <a:endParaRPr lang="ru-RU" sz="2100" kern="1200" dirty="0"/>
        </a:p>
      </dsp:txBody>
      <dsp:txXfrm>
        <a:off x="680253" y="856050"/>
        <a:ext cx="7494135" cy="428025"/>
      </dsp:txXfrm>
    </dsp:sp>
    <dsp:sp modelId="{FC8BA82F-4662-482A-B116-3BBFD1814FE0}">
      <dsp:nvSpPr>
        <dsp:cNvPr id="0" name=""/>
        <dsp:cNvSpPr/>
      </dsp:nvSpPr>
      <dsp:spPr>
        <a:xfrm>
          <a:off x="412737" y="802547"/>
          <a:ext cx="535031" cy="535031"/>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196BA1-C4B8-4C73-BB8B-579E12BB35B2}">
      <dsp:nvSpPr>
        <dsp:cNvPr id="0" name=""/>
        <dsp:cNvSpPr/>
      </dsp:nvSpPr>
      <dsp:spPr>
        <a:xfrm>
          <a:off x="841250" y="1498006"/>
          <a:ext cx="7333137" cy="42802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745" tIns="53340" rIns="53340" bIns="53340" numCol="1" spcCol="1270" anchor="ctr" anchorCtr="0">
          <a:noAutofit/>
        </a:bodyPr>
        <a:lstStyle/>
        <a:p>
          <a:pPr lvl="0" algn="l" defTabSz="933450">
            <a:lnSpc>
              <a:spcPct val="90000"/>
            </a:lnSpc>
            <a:spcBef>
              <a:spcPct val="0"/>
            </a:spcBef>
            <a:spcAft>
              <a:spcPct val="35000"/>
            </a:spcAft>
          </a:pPr>
          <a:r>
            <a:rPr lang="ru-RU" sz="2100" kern="1200" dirty="0" smtClean="0"/>
            <a:t>Требования к стажу работы специалистов</a:t>
          </a:r>
          <a:endParaRPr lang="ru-RU" sz="2100" kern="1200" dirty="0"/>
        </a:p>
      </dsp:txBody>
      <dsp:txXfrm>
        <a:off x="841250" y="1498006"/>
        <a:ext cx="7333137" cy="428025"/>
      </dsp:txXfrm>
    </dsp:sp>
    <dsp:sp modelId="{C0F76501-580B-49D1-AF2A-55FD63DCC4AA}">
      <dsp:nvSpPr>
        <dsp:cNvPr id="0" name=""/>
        <dsp:cNvSpPr/>
      </dsp:nvSpPr>
      <dsp:spPr>
        <a:xfrm>
          <a:off x="573734" y="1444503"/>
          <a:ext cx="535031" cy="535031"/>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E7AA5E6-9366-4A6A-92C3-3C5311DCFF40}">
      <dsp:nvSpPr>
        <dsp:cNvPr id="0" name=""/>
        <dsp:cNvSpPr/>
      </dsp:nvSpPr>
      <dsp:spPr>
        <a:xfrm>
          <a:off x="841250" y="2139556"/>
          <a:ext cx="7333137" cy="42802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745" tIns="53340" rIns="53340" bIns="53340" numCol="1" spcCol="1270" anchor="ctr" anchorCtr="0">
          <a:noAutofit/>
        </a:bodyPr>
        <a:lstStyle/>
        <a:p>
          <a:pPr lvl="0" algn="l" defTabSz="933450">
            <a:lnSpc>
              <a:spcPct val="90000"/>
            </a:lnSpc>
            <a:spcBef>
              <a:spcPct val="0"/>
            </a:spcBef>
            <a:spcAft>
              <a:spcPct val="35000"/>
            </a:spcAft>
          </a:pPr>
          <a:r>
            <a:rPr lang="ru-RU" sz="2100" kern="1200" dirty="0" smtClean="0"/>
            <a:t>Требования к подтверждению квалификации специалистов</a:t>
          </a:r>
          <a:endParaRPr lang="ru-RU" sz="2100" kern="1200" dirty="0"/>
        </a:p>
      </dsp:txBody>
      <dsp:txXfrm>
        <a:off x="841250" y="2139556"/>
        <a:ext cx="7333137" cy="428025"/>
      </dsp:txXfrm>
    </dsp:sp>
    <dsp:sp modelId="{E838A136-4698-4D85-87E8-8F18D897601D}">
      <dsp:nvSpPr>
        <dsp:cNvPr id="0" name=""/>
        <dsp:cNvSpPr/>
      </dsp:nvSpPr>
      <dsp:spPr>
        <a:xfrm>
          <a:off x="573734" y="2086053"/>
          <a:ext cx="535031" cy="535031"/>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C51A5C7-DBE3-4BA1-98CE-44E0ABA465A4}">
      <dsp:nvSpPr>
        <dsp:cNvPr id="0" name=""/>
        <dsp:cNvSpPr/>
      </dsp:nvSpPr>
      <dsp:spPr>
        <a:xfrm>
          <a:off x="680253" y="2781512"/>
          <a:ext cx="7494135" cy="42802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745" tIns="53340" rIns="53340" bIns="53340" numCol="1" spcCol="1270" anchor="ctr" anchorCtr="0">
          <a:noAutofit/>
        </a:bodyPr>
        <a:lstStyle/>
        <a:p>
          <a:pPr lvl="0" algn="l" defTabSz="933450">
            <a:lnSpc>
              <a:spcPct val="90000"/>
            </a:lnSpc>
            <a:spcBef>
              <a:spcPct val="0"/>
            </a:spcBef>
            <a:spcAft>
              <a:spcPct val="35000"/>
            </a:spcAft>
          </a:pPr>
          <a:r>
            <a:rPr lang="ru-RU" sz="2100" kern="1200" dirty="0" smtClean="0"/>
            <a:t>Требования к повышению квалификации специалистов</a:t>
          </a:r>
          <a:endParaRPr lang="ru-RU" sz="2100" kern="1200" dirty="0"/>
        </a:p>
      </dsp:txBody>
      <dsp:txXfrm>
        <a:off x="680253" y="2781512"/>
        <a:ext cx="7494135" cy="428025"/>
      </dsp:txXfrm>
    </dsp:sp>
    <dsp:sp modelId="{5E39484F-AE73-4BD8-96EF-12A6BF43A10D}">
      <dsp:nvSpPr>
        <dsp:cNvPr id="0" name=""/>
        <dsp:cNvSpPr/>
      </dsp:nvSpPr>
      <dsp:spPr>
        <a:xfrm>
          <a:off x="412737" y="2728009"/>
          <a:ext cx="535031" cy="535031"/>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6020CA-548A-4119-A9E0-3B9CF0BDFFBF}">
      <dsp:nvSpPr>
        <dsp:cNvPr id="0" name=""/>
        <dsp:cNvSpPr/>
      </dsp:nvSpPr>
      <dsp:spPr>
        <a:xfrm>
          <a:off x="328173" y="3423469"/>
          <a:ext cx="7846215" cy="42802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745" tIns="53340" rIns="53340" bIns="53340" numCol="1" spcCol="1270" anchor="ctr" anchorCtr="0">
          <a:noAutofit/>
        </a:bodyPr>
        <a:lstStyle/>
        <a:p>
          <a:pPr lvl="0" algn="l" defTabSz="933450">
            <a:lnSpc>
              <a:spcPct val="90000"/>
            </a:lnSpc>
            <a:spcBef>
              <a:spcPct val="0"/>
            </a:spcBef>
            <a:spcAft>
              <a:spcPct val="35000"/>
            </a:spcAft>
          </a:pPr>
          <a:r>
            <a:rPr lang="ru-RU" sz="2100" kern="1200" dirty="0" smtClean="0"/>
            <a:t>Требования к аттестации по </a:t>
          </a:r>
          <a:r>
            <a:rPr lang="ru-RU" sz="2100" kern="1200" dirty="0" err="1" smtClean="0"/>
            <a:t>пром</a:t>
          </a:r>
          <a:r>
            <a:rPr lang="ru-RU" sz="2100" kern="1200" dirty="0" smtClean="0"/>
            <a:t>. безопасности</a:t>
          </a:r>
          <a:endParaRPr lang="ru-RU" sz="2100" kern="1200" dirty="0"/>
        </a:p>
      </dsp:txBody>
      <dsp:txXfrm>
        <a:off x="328173" y="3423469"/>
        <a:ext cx="7846215" cy="428025"/>
      </dsp:txXfrm>
    </dsp:sp>
    <dsp:sp modelId="{9C1F30D4-75C4-43E2-9F0C-B8A39516211F}">
      <dsp:nvSpPr>
        <dsp:cNvPr id="0" name=""/>
        <dsp:cNvSpPr/>
      </dsp:nvSpPr>
      <dsp:spPr>
        <a:xfrm>
          <a:off x="60657" y="3369965"/>
          <a:ext cx="535031" cy="535031"/>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ECC94E-1F9E-45DD-87FC-521352D082AC}">
      <dsp:nvSpPr>
        <dsp:cNvPr id="0" name=""/>
        <dsp:cNvSpPr/>
      </dsp:nvSpPr>
      <dsp:spPr>
        <a:xfrm>
          <a:off x="-5116967" y="-783865"/>
          <a:ext cx="6093694" cy="6093694"/>
        </a:xfrm>
        <a:prstGeom prst="blockArc">
          <a:avLst>
            <a:gd name="adj1" fmla="val 18900000"/>
            <a:gd name="adj2" fmla="val 2700000"/>
            <a:gd name="adj3" fmla="val 354"/>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6707C4-3215-4C7F-835A-400B9449787D}">
      <dsp:nvSpPr>
        <dsp:cNvPr id="0" name=""/>
        <dsp:cNvSpPr/>
      </dsp:nvSpPr>
      <dsp:spPr>
        <a:xfrm>
          <a:off x="628203" y="452596"/>
          <a:ext cx="7538938" cy="90519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8497" tIns="48260" rIns="48260" bIns="48260" numCol="1" spcCol="1270" anchor="ctr" anchorCtr="0">
          <a:noAutofit/>
        </a:bodyPr>
        <a:lstStyle/>
        <a:p>
          <a:pPr lvl="0" algn="just" defTabSz="844550">
            <a:lnSpc>
              <a:spcPct val="90000"/>
            </a:lnSpc>
            <a:spcBef>
              <a:spcPct val="0"/>
            </a:spcBef>
            <a:spcAft>
              <a:spcPct val="35000"/>
            </a:spcAft>
          </a:pPr>
          <a:r>
            <a:rPr lang="ru-RU" sz="1900" kern="1200" dirty="0" smtClean="0"/>
            <a:t>добровольный выход индивидуального предпринимателя или юридического лица из членов Ассоциации</a:t>
          </a:r>
          <a:endParaRPr lang="ru-RU" sz="1900" kern="1200" dirty="0"/>
        </a:p>
      </dsp:txBody>
      <dsp:txXfrm>
        <a:off x="628203" y="452596"/>
        <a:ext cx="7538938" cy="905192"/>
      </dsp:txXfrm>
    </dsp:sp>
    <dsp:sp modelId="{8833F9F8-6777-42F9-B54A-396496A4DE71}">
      <dsp:nvSpPr>
        <dsp:cNvPr id="0" name=""/>
        <dsp:cNvSpPr/>
      </dsp:nvSpPr>
      <dsp:spPr>
        <a:xfrm>
          <a:off x="62458" y="339447"/>
          <a:ext cx="1131490" cy="113149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537A02E-469E-4BBA-A2C7-F1A156D26511}">
      <dsp:nvSpPr>
        <dsp:cNvPr id="0" name=""/>
        <dsp:cNvSpPr/>
      </dsp:nvSpPr>
      <dsp:spPr>
        <a:xfrm>
          <a:off x="957241" y="1810385"/>
          <a:ext cx="7209900" cy="90519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8497" tIns="48260" rIns="48260" bIns="48260" numCol="1" spcCol="1270" anchor="ctr" anchorCtr="0">
          <a:noAutofit/>
        </a:bodyPr>
        <a:lstStyle/>
        <a:p>
          <a:pPr lvl="0" algn="just" defTabSz="844550">
            <a:lnSpc>
              <a:spcPct val="90000"/>
            </a:lnSpc>
            <a:spcBef>
              <a:spcPct val="0"/>
            </a:spcBef>
            <a:spcAft>
              <a:spcPct val="35000"/>
            </a:spcAft>
          </a:pPr>
          <a:r>
            <a:rPr lang="ru-RU" sz="1900" kern="1200" dirty="0" smtClean="0"/>
            <a:t>смерть индивидуального предпринимателя - члена Ассоциации или ликвидация юридического лица - члена Ассоциации</a:t>
          </a:r>
          <a:endParaRPr lang="ru-RU" sz="1900" kern="1200" dirty="0"/>
        </a:p>
      </dsp:txBody>
      <dsp:txXfrm>
        <a:off x="957241" y="1810385"/>
        <a:ext cx="7209900" cy="905192"/>
      </dsp:txXfrm>
    </dsp:sp>
    <dsp:sp modelId="{F9BF5D84-4766-4075-A524-34055694A5F9}">
      <dsp:nvSpPr>
        <dsp:cNvPr id="0" name=""/>
        <dsp:cNvSpPr/>
      </dsp:nvSpPr>
      <dsp:spPr>
        <a:xfrm>
          <a:off x="391495" y="1697236"/>
          <a:ext cx="1131490" cy="113149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ECA97E7-0F2E-4F68-B9DD-914FD2F8EA49}">
      <dsp:nvSpPr>
        <dsp:cNvPr id="0" name=""/>
        <dsp:cNvSpPr/>
      </dsp:nvSpPr>
      <dsp:spPr>
        <a:xfrm>
          <a:off x="628203" y="3168174"/>
          <a:ext cx="7538938" cy="90519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8497" tIns="48260" rIns="48260" bIns="48260" numCol="1" spcCol="1270" anchor="ctr" anchorCtr="0">
          <a:noAutofit/>
        </a:bodyPr>
        <a:lstStyle/>
        <a:p>
          <a:pPr lvl="0" algn="just" defTabSz="844550">
            <a:lnSpc>
              <a:spcPct val="90000"/>
            </a:lnSpc>
            <a:spcBef>
              <a:spcPct val="0"/>
            </a:spcBef>
            <a:spcAft>
              <a:spcPct val="35000"/>
            </a:spcAft>
          </a:pPr>
          <a:r>
            <a:rPr lang="ru-RU" sz="1900" kern="1200" dirty="0" smtClean="0"/>
            <a:t>исключение из членов Ассоциации по решению Совета Ассоциации</a:t>
          </a:r>
          <a:endParaRPr lang="ru-RU" sz="1900" kern="1200" dirty="0"/>
        </a:p>
      </dsp:txBody>
      <dsp:txXfrm>
        <a:off x="628203" y="3168174"/>
        <a:ext cx="7538938" cy="905192"/>
      </dsp:txXfrm>
    </dsp:sp>
    <dsp:sp modelId="{D2BF52A1-1D6C-4312-9702-CA8CF9412164}">
      <dsp:nvSpPr>
        <dsp:cNvPr id="0" name=""/>
        <dsp:cNvSpPr/>
      </dsp:nvSpPr>
      <dsp:spPr>
        <a:xfrm>
          <a:off x="62458" y="3055025"/>
          <a:ext cx="1131490" cy="113149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ECC94E-1F9E-45DD-87FC-521352D082AC}">
      <dsp:nvSpPr>
        <dsp:cNvPr id="0" name=""/>
        <dsp:cNvSpPr/>
      </dsp:nvSpPr>
      <dsp:spPr>
        <a:xfrm>
          <a:off x="-5116967" y="-783865"/>
          <a:ext cx="6093694" cy="6093694"/>
        </a:xfrm>
        <a:prstGeom prst="blockArc">
          <a:avLst>
            <a:gd name="adj1" fmla="val 18900000"/>
            <a:gd name="adj2" fmla="val 2700000"/>
            <a:gd name="adj3" fmla="val 354"/>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5F6330F-4D17-4BD3-B876-33F96DF9513A}">
      <dsp:nvSpPr>
        <dsp:cNvPr id="0" name=""/>
        <dsp:cNvSpPr/>
      </dsp:nvSpPr>
      <dsp:spPr>
        <a:xfrm>
          <a:off x="586437" y="316631"/>
          <a:ext cx="7538938" cy="117712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8497" tIns="40640" rIns="40640" bIns="40640" numCol="1" spcCol="1270" anchor="ctr" anchorCtr="0">
          <a:noAutofit/>
        </a:bodyPr>
        <a:lstStyle/>
        <a:p>
          <a:pPr lvl="0" algn="just" defTabSz="711200">
            <a:lnSpc>
              <a:spcPct val="90000"/>
            </a:lnSpc>
            <a:spcBef>
              <a:spcPct val="0"/>
            </a:spcBef>
            <a:spcAft>
              <a:spcPct val="35000"/>
            </a:spcAft>
          </a:pPr>
          <a:r>
            <a:rPr lang="ru-RU" sz="1600" kern="1200" dirty="0" smtClean="0"/>
            <a:t>при неисполнении двух и более раз в течение одного года предписаний органов государственного строительного надзора при строительстве, реконструкции объектов капитального строительства </a:t>
          </a:r>
        </a:p>
        <a:p>
          <a:pPr lvl="0" algn="just" defTabSz="711200">
            <a:lnSpc>
              <a:spcPct val="90000"/>
            </a:lnSpc>
            <a:spcBef>
              <a:spcPct val="0"/>
            </a:spcBef>
            <a:spcAft>
              <a:spcPct val="35000"/>
            </a:spcAft>
          </a:pPr>
          <a:r>
            <a:rPr lang="ru-RU" sz="1600" kern="1200" dirty="0" smtClean="0"/>
            <a:t> </a:t>
          </a:r>
          <a:r>
            <a:rPr lang="ru-RU" sz="1600" b="1" kern="1200" dirty="0" smtClean="0">
              <a:solidFill>
                <a:srgbClr val="FF0000"/>
              </a:solidFill>
            </a:rPr>
            <a:t>(!только в СРО «МАС»!)</a:t>
          </a:r>
          <a:endParaRPr lang="ru-RU" sz="1600" b="1" kern="1200" dirty="0">
            <a:solidFill>
              <a:srgbClr val="FF0000"/>
            </a:solidFill>
          </a:endParaRPr>
        </a:p>
      </dsp:txBody>
      <dsp:txXfrm>
        <a:off x="586437" y="316631"/>
        <a:ext cx="7538938" cy="1177121"/>
      </dsp:txXfrm>
    </dsp:sp>
    <dsp:sp modelId="{901919FE-393A-4E70-AD0D-72E807A5C615}">
      <dsp:nvSpPr>
        <dsp:cNvPr id="0" name=""/>
        <dsp:cNvSpPr/>
      </dsp:nvSpPr>
      <dsp:spPr>
        <a:xfrm>
          <a:off x="62458" y="339447"/>
          <a:ext cx="1131490" cy="113149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3C883A3-4E4F-4F2F-9252-0A02BD234BB5}">
      <dsp:nvSpPr>
        <dsp:cNvPr id="0" name=""/>
        <dsp:cNvSpPr/>
      </dsp:nvSpPr>
      <dsp:spPr>
        <a:xfrm>
          <a:off x="957241" y="1684785"/>
          <a:ext cx="7209900" cy="115639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8497" tIns="40640" rIns="40640" bIns="40640" numCol="1" spcCol="1270" anchor="ctr" anchorCtr="0">
          <a:noAutofit/>
        </a:bodyPr>
        <a:lstStyle/>
        <a:p>
          <a:pPr lvl="0" algn="just" defTabSz="711200">
            <a:lnSpc>
              <a:spcPct val="90000"/>
            </a:lnSpc>
            <a:spcBef>
              <a:spcPct val="0"/>
            </a:spcBef>
            <a:spcAft>
              <a:spcPct val="35000"/>
            </a:spcAft>
          </a:pPr>
          <a:r>
            <a:rPr lang="ru-RU" sz="1600" kern="1200" dirty="0" smtClean="0"/>
            <a:t>в случае реорганизации юридического лица, являющегося членом Ассоциации, за исключением случая реорганизации в форме преобразования, присоединения к нему или выделения из него</a:t>
          </a:r>
          <a:endParaRPr lang="ru-RU" sz="1600" kern="1200" dirty="0"/>
        </a:p>
      </dsp:txBody>
      <dsp:txXfrm>
        <a:off x="957241" y="1684785"/>
        <a:ext cx="7209900" cy="1156392"/>
      </dsp:txXfrm>
    </dsp:sp>
    <dsp:sp modelId="{F7DDD548-CB4A-40CE-8454-260632AE9D34}">
      <dsp:nvSpPr>
        <dsp:cNvPr id="0" name=""/>
        <dsp:cNvSpPr/>
      </dsp:nvSpPr>
      <dsp:spPr>
        <a:xfrm>
          <a:off x="391495" y="1697236"/>
          <a:ext cx="1131490" cy="113149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802E3C0-373A-42A5-BCA4-DC57903D28FF}">
      <dsp:nvSpPr>
        <dsp:cNvPr id="0" name=""/>
        <dsp:cNvSpPr/>
      </dsp:nvSpPr>
      <dsp:spPr>
        <a:xfrm>
          <a:off x="628203" y="3052938"/>
          <a:ext cx="7538938" cy="113566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8497" tIns="38100" rIns="38100" bIns="38100" numCol="1" spcCol="1270" anchor="ctr" anchorCtr="0">
          <a:noAutofit/>
        </a:bodyPr>
        <a:lstStyle/>
        <a:p>
          <a:pPr lvl="0" algn="just" defTabSz="666750">
            <a:lnSpc>
              <a:spcPct val="90000"/>
            </a:lnSpc>
            <a:spcBef>
              <a:spcPct val="0"/>
            </a:spcBef>
            <a:spcAft>
              <a:spcPct val="35000"/>
            </a:spcAft>
          </a:pPr>
          <a:r>
            <a:rPr lang="ru-RU" sz="1500" kern="1200" dirty="0" smtClean="0"/>
            <a:t>при изменении места государственной регистрации члена Ассоциации, в результате которого субъект Российской Федерации, в котором зарегистрирован член Ассоциации, перестал совпадать с субъектом Российской Федерации, в котором зарегистрирована Ассоциация (за исключением иностранных юридических лиц) </a:t>
          </a:r>
          <a:r>
            <a:rPr lang="ru-RU" sz="1500" b="1" kern="1200" dirty="0" smtClean="0">
              <a:solidFill>
                <a:srgbClr val="FF0000"/>
              </a:solidFill>
            </a:rPr>
            <a:t>(!только в СРО «МАС»!)</a:t>
          </a:r>
          <a:endParaRPr lang="ru-RU" sz="1500" kern="1200" dirty="0"/>
        </a:p>
      </dsp:txBody>
      <dsp:txXfrm>
        <a:off x="628203" y="3052938"/>
        <a:ext cx="7538938" cy="1135663"/>
      </dsp:txXfrm>
    </dsp:sp>
    <dsp:sp modelId="{82A71C87-C14A-45A2-B008-23B1E2ABF2DE}">
      <dsp:nvSpPr>
        <dsp:cNvPr id="0" name=""/>
        <dsp:cNvSpPr/>
      </dsp:nvSpPr>
      <dsp:spPr>
        <a:xfrm>
          <a:off x="62458" y="3055025"/>
          <a:ext cx="1131490" cy="113149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3#2">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4813" cy="493713"/>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sz="quarter" idx="1"/>
          </p:nvPr>
        </p:nvSpPr>
        <p:spPr>
          <a:xfrm>
            <a:off x="3851275" y="0"/>
            <a:ext cx="2944813" cy="493713"/>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2D4DF1A-E4CE-4694-8114-7B3B42072559}" type="datetimeFigureOut">
              <a:rPr lang="ru-RU"/>
              <a:pPr>
                <a:defRPr/>
              </a:pPr>
              <a:t>30.05.2017</a:t>
            </a:fld>
            <a:endParaRPr lang="ru-RU"/>
          </a:p>
        </p:txBody>
      </p:sp>
      <p:sp>
        <p:nvSpPr>
          <p:cNvPr id="4" name="Нижний колонтитул 3"/>
          <p:cNvSpPr>
            <a:spLocks noGrp="1"/>
          </p:cNvSpPr>
          <p:nvPr>
            <p:ph type="ftr" sz="quarter" idx="2"/>
          </p:nvPr>
        </p:nvSpPr>
        <p:spPr>
          <a:xfrm>
            <a:off x="0" y="9378950"/>
            <a:ext cx="2944813" cy="493713"/>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5" name="Номер слайда 4"/>
          <p:cNvSpPr>
            <a:spLocks noGrp="1"/>
          </p:cNvSpPr>
          <p:nvPr>
            <p:ph type="sldNum" sz="quarter" idx="3"/>
          </p:nvPr>
        </p:nvSpPr>
        <p:spPr>
          <a:xfrm>
            <a:off x="3851275" y="9378950"/>
            <a:ext cx="2944813" cy="493713"/>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8C53EA2-A71A-40BA-98F6-5EC700178A8A}" type="slidenum">
              <a:rPr lang="ru-RU"/>
              <a:pPr>
                <a:defRPr/>
              </a:pPr>
              <a:t>‹#›</a:t>
            </a:fld>
            <a:endParaRPr lang="ru-RU"/>
          </a:p>
        </p:txBody>
      </p:sp>
    </p:spTree>
    <p:extLst>
      <p:ext uri="{BB962C8B-B14F-4D97-AF65-F5344CB8AC3E}">
        <p14:creationId xmlns:p14="http://schemas.microsoft.com/office/powerpoint/2010/main" val="147593513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4813" cy="493713"/>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51275" y="0"/>
            <a:ext cx="2944813" cy="493713"/>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2D4F92D-9DF3-4948-A3C0-924BAA2FCFFC}" type="datetimeFigureOut">
              <a:rPr lang="ru-RU"/>
              <a:pPr>
                <a:defRPr/>
              </a:pPr>
              <a:t>30.05.2017</a:t>
            </a:fld>
            <a:endParaRPr lang="ru-RU"/>
          </a:p>
        </p:txBody>
      </p:sp>
      <p:sp>
        <p:nvSpPr>
          <p:cNvPr id="4" name="Образ слайда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79450" y="4691063"/>
            <a:ext cx="5438775" cy="4443412"/>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9378950"/>
            <a:ext cx="2944813" cy="493713"/>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51275" y="9378950"/>
            <a:ext cx="2944813" cy="493713"/>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737B13C1-A55E-4F54-961F-A56E2C70EF7F}" type="slidenum">
              <a:rPr lang="ru-RU"/>
              <a:pPr>
                <a:defRPr/>
              </a:pPr>
              <a:t>‹#›</a:t>
            </a:fld>
            <a:endParaRPr lang="ru-RU"/>
          </a:p>
        </p:txBody>
      </p:sp>
    </p:spTree>
    <p:extLst>
      <p:ext uri="{BB962C8B-B14F-4D97-AF65-F5344CB8AC3E}">
        <p14:creationId xmlns:p14="http://schemas.microsoft.com/office/powerpoint/2010/main" val="304663989"/>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E9ACE39-A1EE-43DF-975C-B48819C95771}" type="slidenum">
              <a:rPr lang="ru-RU" smtClean="0"/>
              <a:pPr/>
              <a:t>2</a:t>
            </a:fld>
            <a:endParaRPr lang="ru-RU"/>
          </a:p>
        </p:txBody>
      </p:sp>
    </p:spTree>
    <p:extLst>
      <p:ext uri="{BB962C8B-B14F-4D97-AF65-F5344CB8AC3E}">
        <p14:creationId xmlns:p14="http://schemas.microsoft.com/office/powerpoint/2010/main" val="2506680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E9ACE39-A1EE-43DF-975C-B48819C95771}" type="slidenum">
              <a:rPr lang="ru-RU" smtClean="0"/>
              <a:pPr/>
              <a:t>3</a:t>
            </a:fld>
            <a:endParaRPr lang="ru-RU"/>
          </a:p>
        </p:txBody>
      </p:sp>
    </p:spTree>
    <p:extLst>
      <p:ext uri="{BB962C8B-B14F-4D97-AF65-F5344CB8AC3E}">
        <p14:creationId xmlns:p14="http://schemas.microsoft.com/office/powerpoint/2010/main" val="25066809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1944201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B4D3C64B-584D-421B-B241-45DB545861D3}" type="datetime1">
              <a:rPr lang="ru-RU" smtClean="0"/>
              <a:pPr>
                <a:defRPr/>
              </a:pPr>
              <a:t>30.05.2017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D2D1240-FCB0-4188-B3BE-5082FF50C82D}" type="slidenum">
              <a:rPr lang="ru-RU"/>
              <a:pPr>
                <a:defRPr/>
              </a:pPr>
              <a:t>‹#›</a:t>
            </a:fld>
            <a:endParaRPr lang="ru-RU"/>
          </a:p>
        </p:txBody>
      </p:sp>
    </p:spTree>
    <p:extLst>
      <p:ext uri="{BB962C8B-B14F-4D97-AF65-F5344CB8AC3E}">
        <p14:creationId xmlns:p14="http://schemas.microsoft.com/office/powerpoint/2010/main" val="1302206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F858E6F-6EA0-4524-A1F4-C8A077B61885}" type="datetime1">
              <a:rPr lang="ru-RU" smtClean="0"/>
              <a:pPr>
                <a:defRPr/>
              </a:pPr>
              <a:t>30.05.2017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455B7AC-BD88-49F6-A01A-8340C1EC605B}" type="slidenum">
              <a:rPr lang="ru-RU"/>
              <a:pPr>
                <a:defRPr/>
              </a:pPr>
              <a:t>‹#›</a:t>
            </a:fld>
            <a:endParaRPr lang="ru-RU"/>
          </a:p>
        </p:txBody>
      </p:sp>
    </p:spTree>
    <p:extLst>
      <p:ext uri="{BB962C8B-B14F-4D97-AF65-F5344CB8AC3E}">
        <p14:creationId xmlns:p14="http://schemas.microsoft.com/office/powerpoint/2010/main" val="1694807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754780C7-7219-431C-9BC0-77A769DAD20A}" type="datetime1">
              <a:rPr lang="ru-RU" smtClean="0"/>
              <a:pPr>
                <a:defRPr/>
              </a:pPr>
              <a:t>30.05.2017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BC88358-B245-421E-9B95-1B2A5E3A1846}" type="slidenum">
              <a:rPr lang="ru-RU"/>
              <a:pPr>
                <a:defRPr/>
              </a:pPr>
              <a:t>‹#›</a:t>
            </a:fld>
            <a:endParaRPr lang="ru-RU"/>
          </a:p>
        </p:txBody>
      </p:sp>
    </p:spTree>
    <p:extLst>
      <p:ext uri="{BB962C8B-B14F-4D97-AF65-F5344CB8AC3E}">
        <p14:creationId xmlns:p14="http://schemas.microsoft.com/office/powerpoint/2010/main" val="3844328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BD68DC2-8678-4957-9B36-8F79DFA1BC9C}" type="datetime1">
              <a:rPr lang="ru-RU" smtClean="0"/>
              <a:pPr>
                <a:defRPr/>
              </a:pPr>
              <a:t>30.05.2017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1495878-930D-4DFD-A305-E07E79654EF7}" type="slidenum">
              <a:rPr lang="ru-RU"/>
              <a:pPr>
                <a:defRPr/>
              </a:pPr>
              <a:t>‹#›</a:t>
            </a:fld>
            <a:endParaRPr lang="ru-RU"/>
          </a:p>
        </p:txBody>
      </p:sp>
    </p:spTree>
    <p:extLst>
      <p:ext uri="{BB962C8B-B14F-4D97-AF65-F5344CB8AC3E}">
        <p14:creationId xmlns:p14="http://schemas.microsoft.com/office/powerpoint/2010/main" val="751119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A53E8EA0-D372-4531-9BA4-298AF16DC0C2}" type="datetime1">
              <a:rPr lang="ru-RU" smtClean="0"/>
              <a:pPr>
                <a:defRPr/>
              </a:pPr>
              <a:t>30.05.2017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6395787-A42F-4C81-B4A1-628A37B9B173}" type="slidenum">
              <a:rPr lang="ru-RU"/>
              <a:pPr>
                <a:defRPr/>
              </a:pPr>
              <a:t>‹#›</a:t>
            </a:fld>
            <a:endParaRPr lang="ru-RU"/>
          </a:p>
        </p:txBody>
      </p:sp>
    </p:spTree>
    <p:extLst>
      <p:ext uri="{BB962C8B-B14F-4D97-AF65-F5344CB8AC3E}">
        <p14:creationId xmlns:p14="http://schemas.microsoft.com/office/powerpoint/2010/main" val="8509483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CBD086B6-BED0-48C4-9641-03986E14D2E4}" type="datetime1">
              <a:rPr lang="ru-RU" smtClean="0"/>
              <a:pPr>
                <a:defRPr/>
              </a:pPr>
              <a:t>30.05.2017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B49235E6-8278-41BD-A8EB-04F9BC03FD03}" type="slidenum">
              <a:rPr lang="ru-RU"/>
              <a:pPr>
                <a:defRPr/>
              </a:pPr>
              <a:t>‹#›</a:t>
            </a:fld>
            <a:endParaRPr lang="ru-RU"/>
          </a:p>
        </p:txBody>
      </p:sp>
    </p:spTree>
    <p:extLst>
      <p:ext uri="{BB962C8B-B14F-4D97-AF65-F5344CB8AC3E}">
        <p14:creationId xmlns:p14="http://schemas.microsoft.com/office/powerpoint/2010/main" val="617473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53B49FDA-2614-4F9D-85A7-EC258A0A208E}" type="datetime1">
              <a:rPr lang="ru-RU" smtClean="0"/>
              <a:pPr>
                <a:defRPr/>
              </a:pPr>
              <a:t>30.05.2017</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497923A1-45AE-471A-8F50-B43171E4FAD8}" type="slidenum">
              <a:rPr lang="ru-RU"/>
              <a:pPr>
                <a:defRPr/>
              </a:pPr>
              <a:t>‹#›</a:t>
            </a:fld>
            <a:endParaRPr lang="ru-RU"/>
          </a:p>
        </p:txBody>
      </p:sp>
    </p:spTree>
    <p:extLst>
      <p:ext uri="{BB962C8B-B14F-4D97-AF65-F5344CB8AC3E}">
        <p14:creationId xmlns:p14="http://schemas.microsoft.com/office/powerpoint/2010/main" val="444893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3A56585D-F20C-4091-BCB9-05FB8D85CBEB}" type="datetime1">
              <a:rPr lang="ru-RU" smtClean="0"/>
              <a:pPr>
                <a:defRPr/>
              </a:pPr>
              <a:t>30.05.2017</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7DF39E2E-54D8-4081-BBD6-DC6B55C8A262}" type="slidenum">
              <a:rPr lang="ru-RU"/>
              <a:pPr>
                <a:defRPr/>
              </a:pPr>
              <a:t>‹#›</a:t>
            </a:fld>
            <a:endParaRPr lang="ru-RU"/>
          </a:p>
        </p:txBody>
      </p:sp>
    </p:spTree>
    <p:extLst>
      <p:ext uri="{BB962C8B-B14F-4D97-AF65-F5344CB8AC3E}">
        <p14:creationId xmlns:p14="http://schemas.microsoft.com/office/powerpoint/2010/main" val="2960248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354F36F7-40FF-4256-9893-16F686191FA6}" type="datetime1">
              <a:rPr lang="ru-RU" smtClean="0"/>
              <a:pPr>
                <a:defRPr/>
              </a:pPr>
              <a:t>30.05.2017</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A225B937-6C10-4F4E-9158-E48852373C7C}" type="slidenum">
              <a:rPr lang="ru-RU"/>
              <a:pPr>
                <a:defRPr/>
              </a:pPr>
              <a:t>‹#›</a:t>
            </a:fld>
            <a:endParaRPr lang="ru-RU"/>
          </a:p>
        </p:txBody>
      </p:sp>
    </p:spTree>
    <p:extLst>
      <p:ext uri="{BB962C8B-B14F-4D97-AF65-F5344CB8AC3E}">
        <p14:creationId xmlns:p14="http://schemas.microsoft.com/office/powerpoint/2010/main" val="1190684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6CAB7192-B196-4426-B9F0-5D6A1B54F24A}" type="datetime1">
              <a:rPr lang="ru-RU" smtClean="0"/>
              <a:pPr>
                <a:defRPr/>
              </a:pPr>
              <a:t>30.05.2017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E95EFD4A-6500-4410-8FF3-19FABB4E87A0}" type="slidenum">
              <a:rPr lang="ru-RU"/>
              <a:pPr>
                <a:defRPr/>
              </a:pPr>
              <a:t>‹#›</a:t>
            </a:fld>
            <a:endParaRPr lang="ru-RU"/>
          </a:p>
        </p:txBody>
      </p:sp>
    </p:spTree>
    <p:extLst>
      <p:ext uri="{BB962C8B-B14F-4D97-AF65-F5344CB8AC3E}">
        <p14:creationId xmlns:p14="http://schemas.microsoft.com/office/powerpoint/2010/main" val="1860489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A7780B5F-DBCE-4CE0-A3A5-C1FAC7A8B307}" type="datetime1">
              <a:rPr lang="ru-RU" smtClean="0"/>
              <a:pPr>
                <a:defRPr/>
              </a:pPr>
              <a:t>30.05.2017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9C4612F-A261-4B1E-8893-45C4F91485DB}" type="slidenum">
              <a:rPr lang="ru-RU"/>
              <a:pPr>
                <a:defRPr/>
              </a:pPr>
              <a:t>‹#›</a:t>
            </a:fld>
            <a:endParaRPr lang="ru-RU"/>
          </a:p>
        </p:txBody>
      </p:sp>
    </p:spTree>
    <p:extLst>
      <p:ext uri="{BB962C8B-B14F-4D97-AF65-F5344CB8AC3E}">
        <p14:creationId xmlns:p14="http://schemas.microsoft.com/office/powerpoint/2010/main" val="24117459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0DC8713B-51CC-48A9-A7A3-DD6A8FBEDB09}" type="datetime1">
              <a:rPr lang="ru-RU" smtClean="0"/>
              <a:pPr>
                <a:defRPr/>
              </a:pPr>
              <a:t>30.05.2017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5BD9A4E-9C2C-4976-B578-16D78B7E4C61}"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nic.gov.ru/"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Layout" Target="../diagrams/layout4.xml"/><Relationship Id="rId7" Type="http://schemas.openxmlformats.org/officeDocument/2006/relationships/image" Target="../media/image8.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Layout" Target="../diagrams/layout5.xml"/><Relationship Id="rId7" Type="http://schemas.openxmlformats.org/officeDocument/2006/relationships/image" Target="../media/image10.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 Id="rId9" Type="http://schemas.openxmlformats.org/officeDocument/2006/relationships/image" Target="../media/image1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Layout" Target="../diagrams/layout6.xml"/><Relationship Id="rId7" Type="http://schemas.openxmlformats.org/officeDocument/2006/relationships/image" Target="../media/image10.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 Id="rId9" Type="http://schemas.openxmlformats.org/officeDocument/2006/relationships/image" Target="../media/image12.png"/></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4076"/>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5" name="Капля 4"/>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1</a:t>
            </a:r>
            <a:endParaRPr lang="ru-RU" b="1" dirty="0">
              <a:solidFill>
                <a:schemeClr val="bg1"/>
              </a:solidFill>
              <a:latin typeface="Arial Black" panose="020B0A04020102020204" pitchFamily="34" charset="0"/>
            </a:endParaRPr>
          </a:p>
        </p:txBody>
      </p:sp>
      <p:sp>
        <p:nvSpPr>
          <p:cNvPr id="6" name="TextBox 5"/>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Первый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3" name="Прямоугольник 2"/>
          <p:cNvSpPr/>
          <p:nvPr/>
        </p:nvSpPr>
        <p:spPr>
          <a:xfrm>
            <a:off x="597707" y="1988840"/>
            <a:ext cx="7884876" cy="2308324"/>
          </a:xfrm>
          <a:prstGeom prst="rect">
            <a:avLst/>
          </a:prstGeom>
        </p:spPr>
        <p:txBody>
          <a:bodyPr wrap="square">
            <a:spAutoFit/>
          </a:bodyPr>
          <a:lstStyle/>
          <a:p>
            <a:pPr algn="ctr"/>
            <a:r>
              <a:rPr lang="ru-RU" sz="3600" b="1" dirty="0">
                <a:solidFill>
                  <a:schemeClr val="tx2"/>
                </a:solidFill>
              </a:rPr>
              <a:t>Информирование </a:t>
            </a:r>
            <a:r>
              <a:rPr lang="ru-RU" sz="3600" b="1" dirty="0" smtClean="0">
                <a:solidFill>
                  <a:schemeClr val="tx2"/>
                </a:solidFill>
              </a:rPr>
              <a:t>членов Ассоциации о </a:t>
            </a:r>
            <a:r>
              <a:rPr lang="ru-RU" sz="3600" b="1" dirty="0">
                <a:solidFill>
                  <a:schemeClr val="tx2"/>
                </a:solidFill>
              </a:rPr>
              <a:t>ходе формирования </a:t>
            </a:r>
            <a:r>
              <a:rPr lang="ru-RU" sz="3600" b="1" dirty="0" smtClean="0">
                <a:solidFill>
                  <a:schemeClr val="tx2"/>
                </a:solidFill>
              </a:rPr>
              <a:t>Национальных реестров специалистов</a:t>
            </a:r>
            <a:endParaRPr lang="ru-RU" sz="3600" b="1" dirty="0">
              <a:solidFill>
                <a:schemeClr val="tx2"/>
              </a:solidFill>
            </a:endParaRPr>
          </a:p>
        </p:txBody>
      </p:sp>
      <p:sp>
        <p:nvSpPr>
          <p:cNvPr id="8" name="Прямоугольник 7"/>
          <p:cNvSpPr/>
          <p:nvPr/>
        </p:nvSpPr>
        <p:spPr>
          <a:xfrm>
            <a:off x="857920" y="420842"/>
            <a:ext cx="8144891" cy="276999"/>
          </a:xfrm>
          <a:prstGeom prst="rect">
            <a:avLst/>
          </a:prstGeom>
        </p:spPr>
        <p:txBody>
          <a:bodyPr wrap="square">
            <a:spAutoFit/>
          </a:bodyPr>
          <a:lstStyle/>
          <a:p>
            <a:r>
              <a:rPr lang="ru-RU" sz="1200" dirty="0">
                <a:solidFill>
                  <a:schemeClr val="tx2"/>
                </a:solidFill>
              </a:rPr>
              <a:t>Информирование членов Ассоциации о ходе формирования Национального реестра специалистов</a:t>
            </a:r>
          </a:p>
        </p:txBody>
      </p:sp>
    </p:spTree>
    <p:extLst>
      <p:ext uri="{BB962C8B-B14F-4D97-AF65-F5344CB8AC3E}">
        <p14:creationId xmlns:p14="http://schemas.microsoft.com/office/powerpoint/2010/main" val="3880096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12" name="Капля 11"/>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1</a:t>
            </a:r>
            <a:endParaRPr lang="ru-RU" b="1" dirty="0">
              <a:solidFill>
                <a:schemeClr val="bg1"/>
              </a:solidFill>
              <a:latin typeface="Arial Black" panose="020B0A04020102020204" pitchFamily="34" charset="0"/>
            </a:endParaRPr>
          </a:p>
        </p:txBody>
      </p:sp>
      <p:sp>
        <p:nvSpPr>
          <p:cNvPr id="13" name="TextBox 12"/>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Первый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14" name="Прямоугольник 13"/>
          <p:cNvSpPr/>
          <p:nvPr/>
        </p:nvSpPr>
        <p:spPr>
          <a:xfrm>
            <a:off x="857920" y="420842"/>
            <a:ext cx="8144891" cy="276999"/>
          </a:xfrm>
          <a:prstGeom prst="rect">
            <a:avLst/>
          </a:prstGeom>
        </p:spPr>
        <p:txBody>
          <a:bodyPr wrap="square">
            <a:spAutoFit/>
          </a:bodyPr>
          <a:lstStyle/>
          <a:p>
            <a:r>
              <a:rPr lang="ru-RU" sz="1200" dirty="0">
                <a:solidFill>
                  <a:schemeClr val="tx2"/>
                </a:solidFill>
              </a:rPr>
              <a:t>Информирование членов Ассоциации о ходе формирования Национального реестра специалистов</a:t>
            </a:r>
          </a:p>
        </p:txBody>
      </p:sp>
      <p:sp>
        <p:nvSpPr>
          <p:cNvPr id="7" name="Заголовок 6"/>
          <p:cNvSpPr>
            <a:spLocks noGrp="1"/>
          </p:cNvSpPr>
          <p:nvPr>
            <p:ph type="title"/>
          </p:nvPr>
        </p:nvSpPr>
        <p:spPr>
          <a:xfrm>
            <a:off x="341759" y="764704"/>
            <a:ext cx="8291264" cy="1008112"/>
          </a:xfrm>
        </p:spPr>
        <p:txBody>
          <a:bodyPr/>
          <a:lstStyle/>
          <a:p>
            <a:pPr lvl="0" eaLnBrk="1" hangingPunct="1"/>
            <a:r>
              <a:rPr lang="ru-RU" sz="3200" b="1" dirty="0" smtClean="0">
                <a:solidFill>
                  <a:srgbClr val="C00000"/>
                </a:solidFill>
                <a:latin typeface="Arial" charset="0"/>
                <a:cs typeface="Arial" charset="0"/>
              </a:rPr>
              <a:t/>
            </a:r>
            <a:br>
              <a:rPr lang="ru-RU" sz="3200" b="1" dirty="0" smtClean="0">
                <a:solidFill>
                  <a:srgbClr val="C00000"/>
                </a:solidFill>
                <a:latin typeface="Arial" charset="0"/>
                <a:cs typeface="Arial" charset="0"/>
              </a:rPr>
            </a:br>
            <a:r>
              <a:rPr lang="ru-RU" sz="3200" b="1" dirty="0" smtClean="0">
                <a:solidFill>
                  <a:srgbClr val="C00000"/>
                </a:solidFill>
                <a:latin typeface="Arial" charset="0"/>
                <a:cs typeface="Arial" charset="0"/>
              </a:rPr>
              <a:t>Часто задаваемые вопросы</a:t>
            </a:r>
            <a:r>
              <a:rPr lang="ru-RU" sz="3200" b="1" dirty="0">
                <a:solidFill>
                  <a:srgbClr val="C00000"/>
                </a:solidFill>
                <a:latin typeface="Arial" charset="0"/>
                <a:cs typeface="Arial" charset="0"/>
              </a:rPr>
              <a:t/>
            </a:r>
            <a:br>
              <a:rPr lang="ru-RU" sz="3200" b="1" dirty="0">
                <a:solidFill>
                  <a:srgbClr val="C00000"/>
                </a:solidFill>
                <a:latin typeface="Arial" charset="0"/>
                <a:cs typeface="Arial" charset="0"/>
              </a:rPr>
            </a:br>
            <a:endParaRPr lang="ru-RU" dirty="0"/>
          </a:p>
        </p:txBody>
      </p:sp>
      <p:graphicFrame>
        <p:nvGraphicFramePr>
          <p:cNvPr id="3" name="Объект 2"/>
          <p:cNvGraphicFramePr>
            <a:graphicFrameLocks noGrp="1"/>
          </p:cNvGraphicFramePr>
          <p:nvPr>
            <p:ph idx="1"/>
            <p:extLst>
              <p:ext uri="{D42A27DB-BD31-4B8C-83A1-F6EECF244321}">
                <p14:modId xmlns:p14="http://schemas.microsoft.com/office/powerpoint/2010/main" val="638013074"/>
              </p:ext>
            </p:extLst>
          </p:nvPr>
        </p:nvGraphicFramePr>
        <p:xfrm>
          <a:off x="457200" y="1600200"/>
          <a:ext cx="8229600" cy="1402080"/>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xmlns="" val="20000"/>
                    </a:ext>
                  </a:extLst>
                </a:gridCol>
              </a:tblGrid>
              <a:tr h="370840">
                <a:tc>
                  <a:txBody>
                    <a:bodyPr/>
                    <a:lstStyle/>
                    <a:p>
                      <a:r>
                        <a:rPr lang="ru-RU" sz="2000" dirty="0" smtClean="0"/>
                        <a:t>Можно ли одних и тех же специалистов</a:t>
                      </a:r>
                      <a:r>
                        <a:rPr lang="ru-RU" sz="2000" baseline="0" dirty="0" smtClean="0"/>
                        <a:t> включать в два реестра</a:t>
                      </a:r>
                      <a:r>
                        <a:rPr lang="ru-RU" sz="2000" dirty="0" smtClean="0"/>
                        <a:t>?</a:t>
                      </a:r>
                      <a:endParaRPr lang="ru-RU" sz="2000" dirty="0"/>
                    </a:p>
                  </a:txBody>
                  <a:tcPr/>
                </a:tc>
                <a:extLst>
                  <a:ext uri="{0D108BD9-81ED-4DB2-BD59-A6C34878D82A}">
                    <a16:rowId xmlns:a16="http://schemas.microsoft.com/office/drawing/2014/main" xmlns="" val="10000"/>
                  </a:ext>
                </a:extLst>
              </a:tr>
              <a:tr h="370840">
                <a:tc>
                  <a:txBody>
                    <a:bodyPr/>
                    <a:lstStyle/>
                    <a:p>
                      <a:pPr algn="just"/>
                      <a:r>
                        <a:rPr lang="ru-RU" sz="2000" dirty="0" smtClean="0">
                          <a:solidFill>
                            <a:schemeClr val="tx2">
                              <a:lumMod val="75000"/>
                            </a:schemeClr>
                          </a:solidFill>
                        </a:rPr>
                        <a:t>Регламенты</a:t>
                      </a:r>
                      <a:r>
                        <a:rPr lang="ru-RU" sz="2000" baseline="0" dirty="0" smtClean="0">
                          <a:solidFill>
                            <a:schemeClr val="tx2">
                              <a:lumMod val="75000"/>
                            </a:schemeClr>
                          </a:solidFill>
                        </a:rPr>
                        <a:t> НОСТРОЙ, НОПРИЗ не содержат ограничений в отношении данного вопроса. При представлении документов в СРО будут проверяться должностные обязанности специалистов.</a:t>
                      </a:r>
                      <a:endParaRPr lang="ru-RU" sz="2000" dirty="0">
                        <a:solidFill>
                          <a:schemeClr val="tx2">
                            <a:lumMod val="75000"/>
                          </a:schemeClr>
                        </a:solidFill>
                      </a:endParaRPr>
                    </a:p>
                  </a:txBody>
                  <a:tcPr/>
                </a:tc>
                <a:extLst>
                  <a:ext uri="{0D108BD9-81ED-4DB2-BD59-A6C34878D82A}">
                    <a16:rowId xmlns:a16="http://schemas.microsoft.com/office/drawing/2014/main" xmlns="" val="10001"/>
                  </a:ext>
                </a:extLst>
              </a:tr>
            </a:tbl>
          </a:graphicData>
        </a:graphic>
      </p:graphicFrame>
      <p:graphicFrame>
        <p:nvGraphicFramePr>
          <p:cNvPr id="10" name="Объект 2"/>
          <p:cNvGraphicFramePr>
            <a:graphicFrameLocks/>
          </p:cNvGraphicFramePr>
          <p:nvPr>
            <p:extLst>
              <p:ext uri="{D42A27DB-BD31-4B8C-83A1-F6EECF244321}">
                <p14:modId xmlns:p14="http://schemas.microsoft.com/office/powerpoint/2010/main" val="235608464"/>
              </p:ext>
            </p:extLst>
          </p:nvPr>
        </p:nvGraphicFramePr>
        <p:xfrm>
          <a:off x="505322" y="3140968"/>
          <a:ext cx="8291264" cy="1554045"/>
        </p:xfrm>
        <a:graphic>
          <a:graphicData uri="http://schemas.openxmlformats.org/drawingml/2006/table">
            <a:tbl>
              <a:tblPr firstRow="1" bandRow="1">
                <a:tableStyleId>{5C22544A-7EE6-4342-B048-85BDC9FD1C3A}</a:tableStyleId>
              </a:tblPr>
              <a:tblGrid>
                <a:gridCol w="8291264">
                  <a:extLst>
                    <a:ext uri="{9D8B030D-6E8A-4147-A177-3AD203B41FA5}">
                      <a16:colId xmlns:a16="http://schemas.microsoft.com/office/drawing/2014/main" xmlns="" val="20000"/>
                    </a:ext>
                  </a:extLst>
                </a:gridCol>
              </a:tblGrid>
              <a:tr h="515147">
                <a:tc>
                  <a:txBody>
                    <a:bodyPr/>
                    <a:lstStyle/>
                    <a:p>
                      <a:pPr algn="just"/>
                      <a:r>
                        <a:rPr lang="ru-RU" sz="2000" dirty="0" smtClean="0"/>
                        <a:t>Диплом выдан на девичью</a:t>
                      </a:r>
                      <a:r>
                        <a:rPr lang="ru-RU" sz="2000" baseline="0" dirty="0" smtClean="0"/>
                        <a:t> фамилию. Может ли быть принят данный документ, если фамилия изменилась</a:t>
                      </a:r>
                      <a:r>
                        <a:rPr lang="ru-RU" sz="2000" dirty="0" smtClean="0"/>
                        <a:t>?</a:t>
                      </a:r>
                      <a:endParaRPr lang="ru-RU" sz="2000" dirty="0"/>
                    </a:p>
                  </a:txBody>
                  <a:tcPr/>
                </a:tc>
                <a:extLst>
                  <a:ext uri="{0D108BD9-81ED-4DB2-BD59-A6C34878D82A}">
                    <a16:rowId xmlns:a16="http://schemas.microsoft.com/office/drawing/2014/main" xmlns="" val="10000"/>
                  </a:ext>
                </a:extLst>
              </a:tr>
              <a:tr h="853005">
                <a:tc>
                  <a:txBody>
                    <a:bodyPr/>
                    <a:lstStyle/>
                    <a:p>
                      <a:r>
                        <a:rPr lang="ru-RU" sz="2000" dirty="0" smtClean="0">
                          <a:solidFill>
                            <a:schemeClr val="tx2">
                              <a:lumMod val="75000"/>
                            </a:schemeClr>
                          </a:solidFill>
                        </a:rPr>
                        <a:t>Да, к диплому</a:t>
                      </a:r>
                      <a:r>
                        <a:rPr lang="ru-RU" sz="2000" baseline="0" dirty="0" smtClean="0">
                          <a:solidFill>
                            <a:schemeClr val="tx2">
                              <a:lumMod val="75000"/>
                            </a:schemeClr>
                          </a:solidFill>
                        </a:rPr>
                        <a:t> необходимо приложить документ, подтверждающий смену фамилии.</a:t>
                      </a:r>
                      <a:endParaRPr lang="ru-RU" sz="2000" dirty="0">
                        <a:solidFill>
                          <a:schemeClr val="tx2">
                            <a:lumMod val="75000"/>
                          </a:schemeClr>
                        </a:solidFill>
                      </a:endParaRPr>
                    </a:p>
                  </a:txBody>
                  <a:tcPr/>
                </a:tc>
                <a:extLst>
                  <a:ext uri="{0D108BD9-81ED-4DB2-BD59-A6C34878D82A}">
                    <a16:rowId xmlns:a16="http://schemas.microsoft.com/office/drawing/2014/main" xmlns="" val="10001"/>
                  </a:ext>
                </a:extLst>
              </a:tr>
            </a:tbl>
          </a:graphicData>
        </a:graphic>
      </p:graphicFrame>
      <p:graphicFrame>
        <p:nvGraphicFramePr>
          <p:cNvPr id="15" name="Объект 2"/>
          <p:cNvGraphicFramePr>
            <a:graphicFrameLocks/>
          </p:cNvGraphicFramePr>
          <p:nvPr>
            <p:extLst>
              <p:ext uri="{D42A27DB-BD31-4B8C-83A1-F6EECF244321}">
                <p14:modId xmlns:p14="http://schemas.microsoft.com/office/powerpoint/2010/main" val="1147628068"/>
              </p:ext>
            </p:extLst>
          </p:nvPr>
        </p:nvGraphicFramePr>
        <p:xfrm>
          <a:off x="457200" y="4920139"/>
          <a:ext cx="8229600" cy="1461508"/>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xmlns="" val="20000"/>
                    </a:ext>
                  </a:extLst>
                </a:gridCol>
              </a:tblGrid>
              <a:tr h="484697">
                <a:tc>
                  <a:txBody>
                    <a:bodyPr/>
                    <a:lstStyle/>
                    <a:p>
                      <a:pPr algn="just"/>
                      <a:r>
                        <a:rPr lang="ru-RU" sz="2000" dirty="0" smtClean="0"/>
                        <a:t>Принимается</a:t>
                      </a:r>
                      <a:r>
                        <a:rPr lang="ru-RU" sz="2000" baseline="0" dirty="0" smtClean="0"/>
                        <a:t> ли диплом о переподготовке в качестве документа, подтверждающего наличие высшего образования</a:t>
                      </a:r>
                      <a:r>
                        <a:rPr lang="ru-RU" sz="2000" dirty="0" smtClean="0"/>
                        <a:t>?</a:t>
                      </a:r>
                      <a:endParaRPr lang="ru-RU" sz="2000" dirty="0"/>
                    </a:p>
                  </a:txBody>
                  <a:tcPr/>
                </a:tc>
                <a:extLst>
                  <a:ext uri="{0D108BD9-81ED-4DB2-BD59-A6C34878D82A}">
                    <a16:rowId xmlns:a16="http://schemas.microsoft.com/office/drawing/2014/main" xmlns="" val="10000"/>
                  </a:ext>
                </a:extLst>
              </a:tr>
              <a:tr h="760468">
                <a:tc>
                  <a:txBody>
                    <a:bodyPr/>
                    <a:lstStyle/>
                    <a:p>
                      <a:r>
                        <a:rPr lang="ru-RU" sz="2000" dirty="0" smtClean="0">
                          <a:solidFill>
                            <a:schemeClr val="tx2">
                              <a:lumMod val="75000"/>
                            </a:schemeClr>
                          </a:solidFill>
                        </a:rPr>
                        <a:t>В НОПРИЗ – да.</a:t>
                      </a:r>
                    </a:p>
                    <a:p>
                      <a:r>
                        <a:rPr lang="ru-RU" sz="2000" dirty="0" smtClean="0">
                          <a:solidFill>
                            <a:schemeClr val="tx2">
                              <a:lumMod val="75000"/>
                            </a:schemeClr>
                          </a:solidFill>
                        </a:rPr>
                        <a:t>В НОСТРОЙ – нет. </a:t>
                      </a:r>
                      <a:endParaRPr lang="ru-RU" sz="2000" dirty="0">
                        <a:solidFill>
                          <a:schemeClr val="tx2">
                            <a:lumMod val="75000"/>
                          </a:schemeClr>
                        </a:solidFill>
                      </a:endParaRPr>
                    </a:p>
                  </a:txBody>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810613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12" name="Капля 11"/>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1</a:t>
            </a:r>
            <a:endParaRPr lang="ru-RU" b="1" dirty="0">
              <a:solidFill>
                <a:schemeClr val="bg1"/>
              </a:solidFill>
              <a:latin typeface="Arial Black" panose="020B0A04020102020204" pitchFamily="34" charset="0"/>
            </a:endParaRPr>
          </a:p>
        </p:txBody>
      </p:sp>
      <p:sp>
        <p:nvSpPr>
          <p:cNvPr id="13" name="TextBox 12"/>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Первый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14" name="Прямоугольник 13"/>
          <p:cNvSpPr/>
          <p:nvPr/>
        </p:nvSpPr>
        <p:spPr>
          <a:xfrm>
            <a:off x="857920" y="420842"/>
            <a:ext cx="8144891" cy="276999"/>
          </a:xfrm>
          <a:prstGeom prst="rect">
            <a:avLst/>
          </a:prstGeom>
        </p:spPr>
        <p:txBody>
          <a:bodyPr wrap="square">
            <a:spAutoFit/>
          </a:bodyPr>
          <a:lstStyle/>
          <a:p>
            <a:r>
              <a:rPr lang="ru-RU" sz="1200" dirty="0">
                <a:solidFill>
                  <a:schemeClr val="tx2"/>
                </a:solidFill>
              </a:rPr>
              <a:t>Информирование членов Ассоциации о ходе формирования Национального реестра специалистов</a:t>
            </a:r>
          </a:p>
        </p:txBody>
      </p:sp>
      <p:sp>
        <p:nvSpPr>
          <p:cNvPr id="7" name="Заголовок 6"/>
          <p:cNvSpPr>
            <a:spLocks noGrp="1"/>
          </p:cNvSpPr>
          <p:nvPr>
            <p:ph type="title"/>
          </p:nvPr>
        </p:nvSpPr>
        <p:spPr>
          <a:xfrm>
            <a:off x="341759" y="764704"/>
            <a:ext cx="8291264" cy="1008112"/>
          </a:xfrm>
        </p:spPr>
        <p:txBody>
          <a:bodyPr/>
          <a:lstStyle/>
          <a:p>
            <a:pPr lvl="0" eaLnBrk="1" hangingPunct="1"/>
            <a:r>
              <a:rPr lang="ru-RU" sz="3200" b="1" dirty="0" smtClean="0">
                <a:solidFill>
                  <a:srgbClr val="C00000"/>
                </a:solidFill>
                <a:latin typeface="Arial" charset="0"/>
                <a:cs typeface="Arial" charset="0"/>
              </a:rPr>
              <a:t/>
            </a:r>
            <a:br>
              <a:rPr lang="ru-RU" sz="3200" b="1" dirty="0" smtClean="0">
                <a:solidFill>
                  <a:srgbClr val="C00000"/>
                </a:solidFill>
                <a:latin typeface="Arial" charset="0"/>
                <a:cs typeface="Arial" charset="0"/>
              </a:rPr>
            </a:br>
            <a:r>
              <a:rPr lang="ru-RU" sz="3200" b="1" dirty="0" smtClean="0">
                <a:solidFill>
                  <a:srgbClr val="C00000"/>
                </a:solidFill>
                <a:latin typeface="Arial" charset="0"/>
                <a:cs typeface="Arial" charset="0"/>
              </a:rPr>
              <a:t>Часто задаваемые вопросы</a:t>
            </a:r>
            <a:r>
              <a:rPr lang="ru-RU" sz="3200" b="1" dirty="0">
                <a:solidFill>
                  <a:srgbClr val="C00000"/>
                </a:solidFill>
                <a:latin typeface="Arial" charset="0"/>
                <a:cs typeface="Arial" charset="0"/>
              </a:rPr>
              <a:t/>
            </a:r>
            <a:br>
              <a:rPr lang="ru-RU" sz="3200" b="1" dirty="0">
                <a:solidFill>
                  <a:srgbClr val="C00000"/>
                </a:solidFill>
                <a:latin typeface="Arial" charset="0"/>
                <a:cs typeface="Arial" charset="0"/>
              </a:rPr>
            </a:br>
            <a:endParaRPr lang="ru-RU" dirty="0"/>
          </a:p>
        </p:txBody>
      </p:sp>
      <p:graphicFrame>
        <p:nvGraphicFramePr>
          <p:cNvPr id="3" name="Объект 2"/>
          <p:cNvGraphicFramePr>
            <a:graphicFrameLocks noGrp="1"/>
          </p:cNvGraphicFramePr>
          <p:nvPr>
            <p:ph idx="1"/>
            <p:extLst>
              <p:ext uri="{D42A27DB-BD31-4B8C-83A1-F6EECF244321}">
                <p14:modId xmlns:p14="http://schemas.microsoft.com/office/powerpoint/2010/main" val="3813824426"/>
              </p:ext>
            </p:extLst>
          </p:nvPr>
        </p:nvGraphicFramePr>
        <p:xfrm>
          <a:off x="457200" y="1600200"/>
          <a:ext cx="8229600" cy="2621280"/>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xmlns="" val="20000"/>
                    </a:ext>
                  </a:extLst>
                </a:gridCol>
              </a:tblGrid>
              <a:tr h="370840">
                <a:tc>
                  <a:txBody>
                    <a:bodyPr/>
                    <a:lstStyle/>
                    <a:p>
                      <a:pPr algn="just"/>
                      <a:r>
                        <a:rPr lang="ru-RU" sz="2000" dirty="0" smtClean="0"/>
                        <a:t>Что делать, если наименование специальности в дипломе не полностью соответствует наименованию, указанному в Перечне, утвержденном приказом МИНСТРОЙ РФ?</a:t>
                      </a:r>
                      <a:endParaRPr lang="ru-RU" sz="2000" dirty="0"/>
                    </a:p>
                  </a:txBody>
                  <a:tcPr/>
                </a:tc>
                <a:extLst>
                  <a:ext uri="{0D108BD9-81ED-4DB2-BD59-A6C34878D82A}">
                    <a16:rowId xmlns:a16="http://schemas.microsoft.com/office/drawing/2014/main" xmlns="" val="10000"/>
                  </a:ext>
                </a:extLst>
              </a:tr>
              <a:tr h="370840">
                <a:tc>
                  <a:txBody>
                    <a:bodyPr/>
                    <a:lstStyle/>
                    <a:p>
                      <a:pPr algn="just"/>
                      <a:r>
                        <a:rPr lang="ru-RU" sz="2000" baseline="0" dirty="0" smtClean="0">
                          <a:solidFill>
                            <a:schemeClr val="tx2">
                              <a:lumMod val="75000"/>
                            </a:schemeClr>
                          </a:solidFill>
                        </a:rPr>
                        <a:t>Обратиться с данным вопросом в СРО.  Ассоциация СРО «МОП» и Ассоциация СРО «МАС» постоянно подает в НОПРИЗ/НОСТРОЙ сведения о таких специальностях с целью их последующего включения в приказ МИНСТРОЙ РФ. До внесения поправок в приказ, вопрос будет решаться в индивидуальном порядке специалистами НОПРИЗ/НОСТРОЙ.</a:t>
                      </a:r>
                      <a:endParaRPr lang="ru-RU" sz="2000" dirty="0">
                        <a:solidFill>
                          <a:schemeClr val="tx2">
                            <a:lumMod val="75000"/>
                          </a:schemeClr>
                        </a:solidFill>
                      </a:endParaRPr>
                    </a:p>
                  </a:txBody>
                  <a:tcPr/>
                </a:tc>
                <a:extLst>
                  <a:ext uri="{0D108BD9-81ED-4DB2-BD59-A6C34878D82A}">
                    <a16:rowId xmlns:a16="http://schemas.microsoft.com/office/drawing/2014/main" xmlns="" val="10001"/>
                  </a:ext>
                </a:extLst>
              </a:tr>
            </a:tbl>
          </a:graphicData>
        </a:graphic>
      </p:graphicFrame>
      <p:graphicFrame>
        <p:nvGraphicFramePr>
          <p:cNvPr id="10" name="Объект 2"/>
          <p:cNvGraphicFramePr>
            <a:graphicFrameLocks/>
          </p:cNvGraphicFramePr>
          <p:nvPr>
            <p:extLst>
              <p:ext uri="{D42A27DB-BD31-4B8C-83A1-F6EECF244321}">
                <p14:modId xmlns:p14="http://schemas.microsoft.com/office/powerpoint/2010/main" val="1666197329"/>
              </p:ext>
            </p:extLst>
          </p:nvPr>
        </p:nvGraphicFramePr>
        <p:xfrm>
          <a:off x="426368" y="4365104"/>
          <a:ext cx="8291264" cy="1706880"/>
        </p:xfrm>
        <a:graphic>
          <a:graphicData uri="http://schemas.openxmlformats.org/drawingml/2006/table">
            <a:tbl>
              <a:tblPr firstRow="1" bandRow="1">
                <a:tableStyleId>{5C22544A-7EE6-4342-B048-85BDC9FD1C3A}</a:tableStyleId>
              </a:tblPr>
              <a:tblGrid>
                <a:gridCol w="8291264">
                  <a:extLst>
                    <a:ext uri="{9D8B030D-6E8A-4147-A177-3AD203B41FA5}">
                      <a16:colId xmlns:a16="http://schemas.microsoft.com/office/drawing/2014/main" xmlns="" val="20000"/>
                    </a:ext>
                  </a:extLst>
                </a:gridCol>
              </a:tblGrid>
              <a:tr h="515147">
                <a:tc>
                  <a:txBody>
                    <a:bodyPr/>
                    <a:lstStyle/>
                    <a:p>
                      <a:pPr algn="just"/>
                      <a:r>
                        <a:rPr lang="ru-RU" sz="2000" dirty="0" smtClean="0"/>
                        <a:t>По какой программе необходимо повышать квалификацию</a:t>
                      </a:r>
                      <a:r>
                        <a:rPr lang="ru-RU" sz="2000" baseline="0" dirty="0" smtClean="0"/>
                        <a:t> для включения сведений в НРС</a:t>
                      </a:r>
                      <a:r>
                        <a:rPr lang="ru-RU" sz="2000" dirty="0" smtClean="0"/>
                        <a:t>?</a:t>
                      </a:r>
                      <a:endParaRPr lang="ru-RU" sz="2000" dirty="0"/>
                    </a:p>
                  </a:txBody>
                  <a:tcPr/>
                </a:tc>
                <a:extLst>
                  <a:ext uri="{0D108BD9-81ED-4DB2-BD59-A6C34878D82A}">
                    <a16:rowId xmlns:a16="http://schemas.microsoft.com/office/drawing/2014/main" xmlns="" val="10000"/>
                  </a:ext>
                </a:extLst>
              </a:tr>
              <a:tr h="853005">
                <a:tc>
                  <a:txBody>
                    <a:bodyPr/>
                    <a:lstStyle/>
                    <a:p>
                      <a:pPr algn="just"/>
                      <a:r>
                        <a:rPr lang="ru-RU" sz="2000" dirty="0" smtClean="0">
                          <a:solidFill>
                            <a:schemeClr val="tx2">
                              <a:lumMod val="75000"/>
                            </a:schemeClr>
                          </a:solidFill>
                        </a:rPr>
                        <a:t>Для целей включения сведений о лице в НРС необходимо</a:t>
                      </a:r>
                      <a:r>
                        <a:rPr lang="ru-RU" sz="2000" baseline="0" dirty="0" smtClean="0">
                          <a:solidFill>
                            <a:schemeClr val="tx2">
                              <a:lumMod val="75000"/>
                            </a:schemeClr>
                          </a:solidFill>
                        </a:rPr>
                        <a:t> представить копию действующего удостоверения о повышении квалификации по любой программе в области проектирования, строительства.</a:t>
                      </a:r>
                      <a:endParaRPr lang="ru-RU" sz="2000" dirty="0">
                        <a:solidFill>
                          <a:schemeClr val="tx2">
                            <a:lumMod val="75000"/>
                          </a:schemeClr>
                        </a:solidFill>
                      </a:endParaRPr>
                    </a:p>
                  </a:txBody>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74069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12" name="Капля 11"/>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1</a:t>
            </a:r>
            <a:endParaRPr lang="ru-RU" b="1" dirty="0">
              <a:solidFill>
                <a:schemeClr val="bg1"/>
              </a:solidFill>
              <a:latin typeface="Arial Black" panose="020B0A04020102020204" pitchFamily="34" charset="0"/>
            </a:endParaRPr>
          </a:p>
        </p:txBody>
      </p:sp>
      <p:sp>
        <p:nvSpPr>
          <p:cNvPr id="13" name="TextBox 12"/>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Первый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14" name="Прямоугольник 13"/>
          <p:cNvSpPr/>
          <p:nvPr/>
        </p:nvSpPr>
        <p:spPr>
          <a:xfrm>
            <a:off x="857920" y="420842"/>
            <a:ext cx="8144891" cy="276999"/>
          </a:xfrm>
          <a:prstGeom prst="rect">
            <a:avLst/>
          </a:prstGeom>
        </p:spPr>
        <p:txBody>
          <a:bodyPr wrap="square">
            <a:spAutoFit/>
          </a:bodyPr>
          <a:lstStyle/>
          <a:p>
            <a:r>
              <a:rPr lang="ru-RU" sz="1200" dirty="0">
                <a:solidFill>
                  <a:schemeClr val="tx2"/>
                </a:solidFill>
              </a:rPr>
              <a:t>Информирование членов Ассоциации о ходе формирования Национального реестра специалистов</a:t>
            </a:r>
          </a:p>
        </p:txBody>
      </p:sp>
      <p:sp>
        <p:nvSpPr>
          <p:cNvPr id="7" name="Заголовок 6"/>
          <p:cNvSpPr>
            <a:spLocks noGrp="1"/>
          </p:cNvSpPr>
          <p:nvPr>
            <p:ph type="title"/>
          </p:nvPr>
        </p:nvSpPr>
        <p:spPr>
          <a:xfrm>
            <a:off x="341759" y="764704"/>
            <a:ext cx="8291264" cy="1008112"/>
          </a:xfrm>
        </p:spPr>
        <p:txBody>
          <a:bodyPr/>
          <a:lstStyle/>
          <a:p>
            <a:pPr lvl="0" eaLnBrk="1" hangingPunct="1"/>
            <a:r>
              <a:rPr lang="ru-RU" sz="3200" b="1" dirty="0" smtClean="0">
                <a:solidFill>
                  <a:srgbClr val="C00000"/>
                </a:solidFill>
                <a:latin typeface="Arial" charset="0"/>
                <a:cs typeface="Arial" charset="0"/>
              </a:rPr>
              <a:t/>
            </a:r>
            <a:br>
              <a:rPr lang="ru-RU" sz="3200" b="1" dirty="0" smtClean="0">
                <a:solidFill>
                  <a:srgbClr val="C00000"/>
                </a:solidFill>
                <a:latin typeface="Arial" charset="0"/>
                <a:cs typeface="Arial" charset="0"/>
              </a:rPr>
            </a:br>
            <a:r>
              <a:rPr lang="ru-RU" sz="3200" b="1" dirty="0" smtClean="0">
                <a:solidFill>
                  <a:srgbClr val="C00000"/>
                </a:solidFill>
                <a:latin typeface="Arial" charset="0"/>
                <a:cs typeface="Arial" charset="0"/>
              </a:rPr>
              <a:t>Часто задаваемые вопросы</a:t>
            </a:r>
            <a:r>
              <a:rPr lang="ru-RU" sz="3200" b="1" dirty="0">
                <a:solidFill>
                  <a:srgbClr val="C00000"/>
                </a:solidFill>
                <a:latin typeface="Arial" charset="0"/>
                <a:cs typeface="Arial" charset="0"/>
              </a:rPr>
              <a:t/>
            </a:r>
            <a:br>
              <a:rPr lang="ru-RU" sz="3200" b="1" dirty="0">
                <a:solidFill>
                  <a:srgbClr val="C00000"/>
                </a:solidFill>
                <a:latin typeface="Arial" charset="0"/>
                <a:cs typeface="Arial" charset="0"/>
              </a:rPr>
            </a:br>
            <a:endParaRPr lang="ru-RU" dirty="0"/>
          </a:p>
        </p:txBody>
      </p:sp>
      <p:graphicFrame>
        <p:nvGraphicFramePr>
          <p:cNvPr id="3" name="Объект 2"/>
          <p:cNvGraphicFramePr>
            <a:graphicFrameLocks noGrp="1"/>
          </p:cNvGraphicFramePr>
          <p:nvPr>
            <p:ph idx="1"/>
            <p:extLst>
              <p:ext uri="{D42A27DB-BD31-4B8C-83A1-F6EECF244321}">
                <p14:modId xmlns:p14="http://schemas.microsoft.com/office/powerpoint/2010/main" val="3143133558"/>
              </p:ext>
            </p:extLst>
          </p:nvPr>
        </p:nvGraphicFramePr>
        <p:xfrm>
          <a:off x="457200" y="2060848"/>
          <a:ext cx="8229600" cy="1097280"/>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xmlns="" val="20000"/>
                    </a:ext>
                  </a:extLst>
                </a:gridCol>
              </a:tblGrid>
              <a:tr h="370840">
                <a:tc>
                  <a:txBody>
                    <a:bodyPr/>
                    <a:lstStyle/>
                    <a:p>
                      <a:r>
                        <a:rPr lang="ru-RU" sz="2000" dirty="0" smtClean="0"/>
                        <a:t>Какими</a:t>
                      </a:r>
                      <a:r>
                        <a:rPr lang="ru-RU" sz="2000" baseline="0" dirty="0" smtClean="0"/>
                        <a:t> документами подтверждается стаж ИП</a:t>
                      </a:r>
                      <a:r>
                        <a:rPr lang="ru-RU" sz="2000" dirty="0" smtClean="0"/>
                        <a:t>?</a:t>
                      </a:r>
                      <a:endParaRPr lang="ru-RU" sz="2000" dirty="0"/>
                    </a:p>
                  </a:txBody>
                  <a:tcPr/>
                </a:tc>
                <a:extLst>
                  <a:ext uri="{0D108BD9-81ED-4DB2-BD59-A6C34878D82A}">
                    <a16:rowId xmlns:a16="http://schemas.microsoft.com/office/drawing/2014/main" xmlns="" val="10000"/>
                  </a:ext>
                </a:extLst>
              </a:tr>
              <a:tr h="370840">
                <a:tc>
                  <a:txBody>
                    <a:bodyPr/>
                    <a:lstStyle/>
                    <a:p>
                      <a:pPr marL="342900" indent="-342900">
                        <a:buFont typeface="Arial" panose="020B0604020202020204" pitchFamily="34" charset="0"/>
                        <a:buChar char="•"/>
                      </a:pPr>
                      <a:r>
                        <a:rPr lang="ru-RU" sz="2000" dirty="0" smtClean="0">
                          <a:solidFill>
                            <a:schemeClr val="tx2">
                              <a:lumMod val="75000"/>
                            </a:schemeClr>
                          </a:solidFill>
                        </a:rPr>
                        <a:t>Договоры (контракты) на выполнение работ (оказание услуг)</a:t>
                      </a:r>
                    </a:p>
                    <a:p>
                      <a:pPr marL="342900" indent="-342900">
                        <a:buFont typeface="Arial" panose="020B0604020202020204" pitchFamily="34" charset="0"/>
                        <a:buChar char="•"/>
                      </a:pPr>
                      <a:r>
                        <a:rPr lang="ru-RU" sz="2000" dirty="0" smtClean="0">
                          <a:solidFill>
                            <a:schemeClr val="tx2">
                              <a:lumMod val="75000"/>
                            </a:schemeClr>
                          </a:solidFill>
                        </a:rPr>
                        <a:t>Выписка из ЕГРИП</a:t>
                      </a:r>
                      <a:endParaRPr lang="ru-RU" sz="2000" dirty="0">
                        <a:solidFill>
                          <a:schemeClr val="tx2">
                            <a:lumMod val="75000"/>
                          </a:schemeClr>
                        </a:solidFill>
                      </a:endParaRPr>
                    </a:p>
                  </a:txBody>
                  <a:tcPr/>
                </a:tc>
                <a:extLst>
                  <a:ext uri="{0D108BD9-81ED-4DB2-BD59-A6C34878D82A}">
                    <a16:rowId xmlns:a16="http://schemas.microsoft.com/office/drawing/2014/main" xmlns="" val="10001"/>
                  </a:ext>
                </a:extLst>
              </a:tr>
            </a:tbl>
          </a:graphicData>
        </a:graphic>
      </p:graphicFrame>
      <p:graphicFrame>
        <p:nvGraphicFramePr>
          <p:cNvPr id="9" name="Объект 2"/>
          <p:cNvGraphicFramePr>
            <a:graphicFrameLocks/>
          </p:cNvGraphicFramePr>
          <p:nvPr>
            <p:extLst>
              <p:ext uri="{D42A27DB-BD31-4B8C-83A1-F6EECF244321}">
                <p14:modId xmlns:p14="http://schemas.microsoft.com/office/powerpoint/2010/main" val="2935473903"/>
              </p:ext>
            </p:extLst>
          </p:nvPr>
        </p:nvGraphicFramePr>
        <p:xfrm>
          <a:off x="457200" y="3429000"/>
          <a:ext cx="8229600" cy="2621280"/>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xmlns="" val="20000"/>
                    </a:ext>
                  </a:extLst>
                </a:gridCol>
              </a:tblGrid>
              <a:tr h="370840">
                <a:tc>
                  <a:txBody>
                    <a:bodyPr/>
                    <a:lstStyle/>
                    <a:p>
                      <a:pPr algn="just"/>
                      <a:r>
                        <a:rPr lang="ru-RU" sz="2000" dirty="0" smtClean="0"/>
                        <a:t>Для включения сведений о специалисте в НРС, данный специалист должен</a:t>
                      </a:r>
                      <a:r>
                        <a:rPr lang="ru-RU" sz="2000" baseline="0" dirty="0" smtClean="0"/>
                        <a:t> обязательно работать по месту основной работы?</a:t>
                      </a:r>
                      <a:endParaRPr lang="ru-RU" sz="2000" dirty="0"/>
                    </a:p>
                  </a:txBody>
                  <a:tcPr/>
                </a:tc>
                <a:extLst>
                  <a:ext uri="{0D108BD9-81ED-4DB2-BD59-A6C34878D82A}">
                    <a16:rowId xmlns:a16="http://schemas.microsoft.com/office/drawing/2014/main" xmlns="" val="10000"/>
                  </a:ext>
                </a:extLst>
              </a:tr>
              <a:tr h="370840">
                <a:tc>
                  <a:txBody>
                    <a:bodyPr/>
                    <a:lstStyle/>
                    <a:p>
                      <a:pPr marL="0" indent="0" algn="just">
                        <a:buFont typeface="Arial" panose="020B0604020202020204" pitchFamily="34" charset="0"/>
                        <a:buNone/>
                      </a:pPr>
                      <a:r>
                        <a:rPr lang="ru-RU" sz="2000" dirty="0" smtClean="0">
                          <a:solidFill>
                            <a:schemeClr val="tx2">
                              <a:lumMod val="75000"/>
                            </a:schemeClr>
                          </a:solidFill>
                        </a:rPr>
                        <a:t>Для</a:t>
                      </a:r>
                      <a:r>
                        <a:rPr lang="ru-RU" sz="2000" baseline="0" dirty="0" smtClean="0">
                          <a:solidFill>
                            <a:schemeClr val="tx2">
                              <a:lumMod val="75000"/>
                            </a:schemeClr>
                          </a:solidFill>
                        </a:rPr>
                        <a:t> целей включения сведений о лице в НРС такое требование не установлено. В НРС будут включаться и сведения о безработных гражданах, соответствующих установленным требованиям. </a:t>
                      </a:r>
                    </a:p>
                    <a:p>
                      <a:pPr marL="0" indent="0" algn="just">
                        <a:buFont typeface="Arial" panose="020B0604020202020204" pitchFamily="34" charset="0"/>
                        <a:buNone/>
                      </a:pPr>
                      <a:r>
                        <a:rPr lang="ru-RU" sz="2000" baseline="0" dirty="0" smtClean="0">
                          <a:solidFill>
                            <a:schemeClr val="tx2">
                              <a:lumMod val="75000"/>
                            </a:schemeClr>
                          </a:solidFill>
                        </a:rPr>
                        <a:t>Однако, СРО будет проверять наличие у своих членов необходимого количества специалистов по организации проектирования/организации строительства по месту основной работы.</a:t>
                      </a:r>
                      <a:endParaRPr lang="ru-RU" sz="2000" dirty="0">
                        <a:solidFill>
                          <a:schemeClr val="tx2">
                            <a:lumMod val="75000"/>
                          </a:schemeClr>
                        </a:solidFill>
                      </a:endParaRPr>
                    </a:p>
                  </a:txBody>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3949600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12" name="Капля 11"/>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1</a:t>
            </a:r>
            <a:endParaRPr lang="ru-RU" b="1" dirty="0">
              <a:solidFill>
                <a:schemeClr val="bg1"/>
              </a:solidFill>
              <a:latin typeface="Arial Black" panose="020B0A04020102020204" pitchFamily="34" charset="0"/>
            </a:endParaRPr>
          </a:p>
        </p:txBody>
      </p:sp>
      <p:sp>
        <p:nvSpPr>
          <p:cNvPr id="13" name="TextBox 12"/>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Первый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14" name="Прямоугольник 13"/>
          <p:cNvSpPr/>
          <p:nvPr/>
        </p:nvSpPr>
        <p:spPr>
          <a:xfrm>
            <a:off x="857920" y="420842"/>
            <a:ext cx="8144891" cy="276999"/>
          </a:xfrm>
          <a:prstGeom prst="rect">
            <a:avLst/>
          </a:prstGeom>
        </p:spPr>
        <p:txBody>
          <a:bodyPr wrap="square">
            <a:spAutoFit/>
          </a:bodyPr>
          <a:lstStyle/>
          <a:p>
            <a:r>
              <a:rPr lang="ru-RU" sz="1200" dirty="0">
                <a:solidFill>
                  <a:schemeClr val="tx2"/>
                </a:solidFill>
              </a:rPr>
              <a:t>Информирование членов Ассоциации о ходе формирования Национального реестра специалистов</a:t>
            </a:r>
          </a:p>
        </p:txBody>
      </p:sp>
      <p:sp>
        <p:nvSpPr>
          <p:cNvPr id="7" name="Заголовок 6"/>
          <p:cNvSpPr>
            <a:spLocks noGrp="1"/>
          </p:cNvSpPr>
          <p:nvPr>
            <p:ph type="title"/>
          </p:nvPr>
        </p:nvSpPr>
        <p:spPr>
          <a:xfrm>
            <a:off x="341759" y="764704"/>
            <a:ext cx="8291264" cy="1008112"/>
          </a:xfrm>
        </p:spPr>
        <p:txBody>
          <a:bodyPr/>
          <a:lstStyle/>
          <a:p>
            <a:pPr lvl="0" eaLnBrk="1" hangingPunct="1"/>
            <a:r>
              <a:rPr lang="ru-RU" sz="3200" b="1" dirty="0" smtClean="0">
                <a:solidFill>
                  <a:srgbClr val="C00000"/>
                </a:solidFill>
                <a:latin typeface="Arial" charset="0"/>
                <a:cs typeface="Arial" charset="0"/>
              </a:rPr>
              <a:t/>
            </a:r>
            <a:br>
              <a:rPr lang="ru-RU" sz="3200" b="1" dirty="0" smtClean="0">
                <a:solidFill>
                  <a:srgbClr val="C00000"/>
                </a:solidFill>
                <a:latin typeface="Arial" charset="0"/>
                <a:cs typeface="Arial" charset="0"/>
              </a:rPr>
            </a:br>
            <a:r>
              <a:rPr lang="ru-RU" sz="3200" b="1" dirty="0" smtClean="0">
                <a:solidFill>
                  <a:srgbClr val="C00000"/>
                </a:solidFill>
                <a:latin typeface="Arial" charset="0"/>
                <a:cs typeface="Arial" charset="0"/>
              </a:rPr>
              <a:t>Часто задаваемые вопросы</a:t>
            </a:r>
            <a:r>
              <a:rPr lang="ru-RU" sz="3200" b="1" dirty="0">
                <a:solidFill>
                  <a:srgbClr val="C00000"/>
                </a:solidFill>
                <a:latin typeface="Arial" charset="0"/>
                <a:cs typeface="Arial" charset="0"/>
              </a:rPr>
              <a:t/>
            </a:r>
            <a:br>
              <a:rPr lang="ru-RU" sz="3200" b="1" dirty="0">
                <a:solidFill>
                  <a:srgbClr val="C00000"/>
                </a:solidFill>
                <a:latin typeface="Arial" charset="0"/>
                <a:cs typeface="Arial" charset="0"/>
              </a:rPr>
            </a:br>
            <a:endParaRPr lang="ru-RU" dirty="0"/>
          </a:p>
        </p:txBody>
      </p:sp>
      <p:graphicFrame>
        <p:nvGraphicFramePr>
          <p:cNvPr id="3" name="Объект 2"/>
          <p:cNvGraphicFramePr>
            <a:graphicFrameLocks noGrp="1"/>
          </p:cNvGraphicFramePr>
          <p:nvPr>
            <p:ph idx="1"/>
            <p:extLst>
              <p:ext uri="{D42A27DB-BD31-4B8C-83A1-F6EECF244321}">
                <p14:modId xmlns:p14="http://schemas.microsoft.com/office/powerpoint/2010/main" val="2481939622"/>
              </p:ext>
            </p:extLst>
          </p:nvPr>
        </p:nvGraphicFramePr>
        <p:xfrm>
          <a:off x="457200" y="4869160"/>
          <a:ext cx="8229600" cy="1402080"/>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xmlns="" val="20000"/>
                    </a:ext>
                  </a:extLst>
                </a:gridCol>
              </a:tblGrid>
              <a:tr h="370840">
                <a:tc>
                  <a:txBody>
                    <a:bodyPr/>
                    <a:lstStyle/>
                    <a:p>
                      <a:pPr algn="just"/>
                      <a:r>
                        <a:rPr lang="ru-RU" sz="2000" dirty="0" smtClean="0"/>
                        <a:t>Засчитывается</a:t>
                      </a:r>
                      <a:r>
                        <a:rPr lang="ru-RU" sz="2000" baseline="0" dirty="0" smtClean="0"/>
                        <a:t> ли в общий трудовой стаж работы период, когда лицо имело среднее профессиональное образование</a:t>
                      </a:r>
                      <a:r>
                        <a:rPr lang="ru-RU" sz="2000" dirty="0" smtClean="0"/>
                        <a:t>?</a:t>
                      </a:r>
                      <a:endParaRPr lang="ru-RU" sz="2000" dirty="0"/>
                    </a:p>
                  </a:txBody>
                  <a:tcPr/>
                </a:tc>
                <a:extLst>
                  <a:ext uri="{0D108BD9-81ED-4DB2-BD59-A6C34878D82A}">
                    <a16:rowId xmlns:a16="http://schemas.microsoft.com/office/drawing/2014/main" xmlns="" val="10000"/>
                  </a:ext>
                </a:extLst>
              </a:tr>
              <a:tr h="370840">
                <a:tc>
                  <a:txBody>
                    <a:bodyPr/>
                    <a:lstStyle/>
                    <a:p>
                      <a:pPr marL="0" indent="0" algn="just">
                        <a:buFont typeface="Arial" panose="020B0604020202020204" pitchFamily="34" charset="0"/>
                        <a:buNone/>
                      </a:pPr>
                      <a:r>
                        <a:rPr lang="ru-RU" sz="2000" dirty="0" smtClean="0">
                          <a:solidFill>
                            <a:schemeClr val="tx2">
                              <a:lumMod val="75000"/>
                            </a:schemeClr>
                          </a:solidFill>
                        </a:rPr>
                        <a:t>Да.</a:t>
                      </a:r>
                      <a:r>
                        <a:rPr lang="ru-RU" sz="2000" baseline="0" dirty="0" smtClean="0">
                          <a:solidFill>
                            <a:schemeClr val="tx2">
                              <a:lumMod val="75000"/>
                            </a:schemeClr>
                          </a:solidFill>
                        </a:rPr>
                        <a:t> Такой период может быть учтен при подсчете общего трудового стажа в области строительства. </a:t>
                      </a:r>
                      <a:endParaRPr lang="ru-RU" sz="2000" dirty="0">
                        <a:solidFill>
                          <a:schemeClr val="tx2">
                            <a:lumMod val="75000"/>
                          </a:schemeClr>
                        </a:solidFill>
                      </a:endParaRPr>
                    </a:p>
                  </a:txBody>
                  <a:tcPr/>
                </a:tc>
                <a:extLst>
                  <a:ext uri="{0D108BD9-81ED-4DB2-BD59-A6C34878D82A}">
                    <a16:rowId xmlns:a16="http://schemas.microsoft.com/office/drawing/2014/main" xmlns="" val="10001"/>
                  </a:ext>
                </a:extLst>
              </a:tr>
            </a:tbl>
          </a:graphicData>
        </a:graphic>
      </p:graphicFrame>
      <p:graphicFrame>
        <p:nvGraphicFramePr>
          <p:cNvPr id="10" name="Объект 2"/>
          <p:cNvGraphicFramePr>
            <a:graphicFrameLocks/>
          </p:cNvGraphicFramePr>
          <p:nvPr>
            <p:extLst>
              <p:ext uri="{D42A27DB-BD31-4B8C-83A1-F6EECF244321}">
                <p14:modId xmlns:p14="http://schemas.microsoft.com/office/powerpoint/2010/main" val="1700354553"/>
              </p:ext>
            </p:extLst>
          </p:nvPr>
        </p:nvGraphicFramePr>
        <p:xfrm>
          <a:off x="426368" y="1722120"/>
          <a:ext cx="8291264" cy="2926080"/>
        </p:xfrm>
        <a:graphic>
          <a:graphicData uri="http://schemas.openxmlformats.org/drawingml/2006/table">
            <a:tbl>
              <a:tblPr firstRow="1" bandRow="1">
                <a:tableStyleId>{5C22544A-7EE6-4342-B048-85BDC9FD1C3A}</a:tableStyleId>
              </a:tblPr>
              <a:tblGrid>
                <a:gridCol w="8291264">
                  <a:extLst>
                    <a:ext uri="{9D8B030D-6E8A-4147-A177-3AD203B41FA5}">
                      <a16:colId xmlns:a16="http://schemas.microsoft.com/office/drawing/2014/main" xmlns="" val="20000"/>
                    </a:ext>
                  </a:extLst>
                </a:gridCol>
              </a:tblGrid>
              <a:tr h="515147">
                <a:tc>
                  <a:txBody>
                    <a:bodyPr/>
                    <a:lstStyle/>
                    <a:p>
                      <a:pPr algn="just"/>
                      <a:r>
                        <a:rPr lang="ru-RU" sz="2000" dirty="0" smtClean="0"/>
                        <a:t>В Регламентах НОПРИЗ, НОСТРОЙ</a:t>
                      </a:r>
                      <a:r>
                        <a:rPr lang="ru-RU" sz="2000" baseline="0" dirty="0" smtClean="0"/>
                        <a:t> в качестве документов, подтверждающих стаж работы, указаны трудовые книжки, трудовые договоры и другие документы.</a:t>
                      </a:r>
                      <a:r>
                        <a:rPr lang="ru-RU" sz="2000" dirty="0" smtClean="0"/>
                        <a:t> Нужно представлять все перечисленные</a:t>
                      </a:r>
                      <a:r>
                        <a:rPr lang="ru-RU" sz="2000" baseline="0" dirty="0" smtClean="0"/>
                        <a:t> документы или достаточно некоторых из них?</a:t>
                      </a:r>
                      <a:endParaRPr lang="ru-RU" sz="2000" dirty="0"/>
                    </a:p>
                  </a:txBody>
                  <a:tcPr/>
                </a:tc>
                <a:extLst>
                  <a:ext uri="{0D108BD9-81ED-4DB2-BD59-A6C34878D82A}">
                    <a16:rowId xmlns:a16="http://schemas.microsoft.com/office/drawing/2014/main" xmlns="" val="10000"/>
                  </a:ext>
                </a:extLst>
              </a:tr>
              <a:tr h="853005">
                <a:tc>
                  <a:txBody>
                    <a:bodyPr/>
                    <a:lstStyle/>
                    <a:p>
                      <a:pPr algn="just"/>
                      <a:r>
                        <a:rPr lang="ru-RU" sz="2000" dirty="0" smtClean="0">
                          <a:solidFill>
                            <a:schemeClr val="tx2">
                              <a:lumMod val="75000"/>
                            </a:schemeClr>
                          </a:solidFill>
                        </a:rPr>
                        <a:t>Представлять все перечисленные документы не обязательно.</a:t>
                      </a:r>
                      <a:r>
                        <a:rPr lang="ru-RU" sz="2000" baseline="0" dirty="0" smtClean="0">
                          <a:solidFill>
                            <a:schemeClr val="tx2">
                              <a:lumMod val="75000"/>
                            </a:schemeClr>
                          </a:solidFill>
                        </a:rPr>
                        <a:t> Необходимо представить только те документы, которые подтверждают соответствующий стаж.  При наличии стажа, значительно превышающего необходимый, достаточно представить выписку из документа, подтверждающего необходимый стаж. </a:t>
                      </a:r>
                      <a:endParaRPr lang="ru-RU" sz="2000" dirty="0">
                        <a:solidFill>
                          <a:schemeClr val="tx2">
                            <a:lumMod val="75000"/>
                          </a:schemeClr>
                        </a:solidFill>
                      </a:endParaRPr>
                    </a:p>
                  </a:txBody>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109710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12" name="Капля 11"/>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1</a:t>
            </a:r>
            <a:endParaRPr lang="ru-RU" b="1" dirty="0">
              <a:solidFill>
                <a:schemeClr val="bg1"/>
              </a:solidFill>
              <a:latin typeface="Arial Black" panose="020B0A04020102020204" pitchFamily="34" charset="0"/>
            </a:endParaRPr>
          </a:p>
        </p:txBody>
      </p:sp>
      <p:sp>
        <p:nvSpPr>
          <p:cNvPr id="13" name="TextBox 12"/>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Первый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14" name="Прямоугольник 13"/>
          <p:cNvSpPr/>
          <p:nvPr/>
        </p:nvSpPr>
        <p:spPr>
          <a:xfrm>
            <a:off x="857920" y="420842"/>
            <a:ext cx="8144891" cy="276999"/>
          </a:xfrm>
          <a:prstGeom prst="rect">
            <a:avLst/>
          </a:prstGeom>
        </p:spPr>
        <p:txBody>
          <a:bodyPr wrap="square">
            <a:spAutoFit/>
          </a:bodyPr>
          <a:lstStyle/>
          <a:p>
            <a:r>
              <a:rPr lang="ru-RU" sz="1200" dirty="0">
                <a:solidFill>
                  <a:schemeClr val="tx2"/>
                </a:solidFill>
              </a:rPr>
              <a:t>Информирование членов Ассоциации о ходе формирования Национального реестра специалистов</a:t>
            </a:r>
          </a:p>
        </p:txBody>
      </p:sp>
      <p:sp>
        <p:nvSpPr>
          <p:cNvPr id="7" name="Заголовок 6"/>
          <p:cNvSpPr>
            <a:spLocks noGrp="1"/>
          </p:cNvSpPr>
          <p:nvPr>
            <p:ph type="title"/>
          </p:nvPr>
        </p:nvSpPr>
        <p:spPr>
          <a:xfrm>
            <a:off x="341759" y="764704"/>
            <a:ext cx="8291264" cy="1008112"/>
          </a:xfrm>
        </p:spPr>
        <p:txBody>
          <a:bodyPr/>
          <a:lstStyle/>
          <a:p>
            <a:pPr lvl="0" eaLnBrk="1" hangingPunct="1"/>
            <a:r>
              <a:rPr lang="ru-RU" sz="3200" b="1" dirty="0" smtClean="0">
                <a:solidFill>
                  <a:srgbClr val="C00000"/>
                </a:solidFill>
                <a:latin typeface="Arial" charset="0"/>
                <a:cs typeface="Arial" charset="0"/>
              </a:rPr>
              <a:t/>
            </a:r>
            <a:br>
              <a:rPr lang="ru-RU" sz="3200" b="1" dirty="0" smtClean="0">
                <a:solidFill>
                  <a:srgbClr val="C00000"/>
                </a:solidFill>
                <a:latin typeface="Arial" charset="0"/>
                <a:cs typeface="Arial" charset="0"/>
              </a:rPr>
            </a:br>
            <a:r>
              <a:rPr lang="ru-RU" sz="3200" b="1" dirty="0" smtClean="0">
                <a:solidFill>
                  <a:srgbClr val="C00000"/>
                </a:solidFill>
                <a:latin typeface="Arial" charset="0"/>
                <a:cs typeface="Arial" charset="0"/>
              </a:rPr>
              <a:t>Часто задаваемые вопросы</a:t>
            </a:r>
            <a:r>
              <a:rPr lang="ru-RU" sz="3200" b="1" dirty="0">
                <a:solidFill>
                  <a:srgbClr val="C00000"/>
                </a:solidFill>
                <a:latin typeface="Arial" charset="0"/>
                <a:cs typeface="Arial" charset="0"/>
              </a:rPr>
              <a:t/>
            </a:r>
            <a:br>
              <a:rPr lang="ru-RU" sz="3200" b="1" dirty="0">
                <a:solidFill>
                  <a:srgbClr val="C00000"/>
                </a:solidFill>
                <a:latin typeface="Arial" charset="0"/>
                <a:cs typeface="Arial" charset="0"/>
              </a:rPr>
            </a:br>
            <a:endParaRPr lang="ru-RU" dirty="0"/>
          </a:p>
        </p:txBody>
      </p:sp>
      <p:graphicFrame>
        <p:nvGraphicFramePr>
          <p:cNvPr id="10" name="Объект 2"/>
          <p:cNvGraphicFramePr>
            <a:graphicFrameLocks/>
          </p:cNvGraphicFramePr>
          <p:nvPr>
            <p:extLst>
              <p:ext uri="{D42A27DB-BD31-4B8C-83A1-F6EECF244321}">
                <p14:modId xmlns:p14="http://schemas.microsoft.com/office/powerpoint/2010/main" val="3557895842"/>
              </p:ext>
            </p:extLst>
          </p:nvPr>
        </p:nvGraphicFramePr>
        <p:xfrm>
          <a:off x="426368" y="1965960"/>
          <a:ext cx="8291264" cy="3230880"/>
        </p:xfrm>
        <a:graphic>
          <a:graphicData uri="http://schemas.openxmlformats.org/drawingml/2006/table">
            <a:tbl>
              <a:tblPr firstRow="1" bandRow="1">
                <a:tableStyleId>{5C22544A-7EE6-4342-B048-85BDC9FD1C3A}</a:tableStyleId>
              </a:tblPr>
              <a:tblGrid>
                <a:gridCol w="8291264">
                  <a:extLst>
                    <a:ext uri="{9D8B030D-6E8A-4147-A177-3AD203B41FA5}">
                      <a16:colId xmlns:a16="http://schemas.microsoft.com/office/drawing/2014/main" xmlns="" val="20000"/>
                    </a:ext>
                  </a:extLst>
                </a:gridCol>
              </a:tblGrid>
              <a:tr h="515147">
                <a:tc>
                  <a:txBody>
                    <a:bodyPr/>
                    <a:lstStyle/>
                    <a:p>
                      <a:pPr algn="just"/>
                      <a:r>
                        <a:rPr lang="ru-RU" sz="2000" baseline="0" dirty="0" smtClean="0"/>
                        <a:t>Что произойдет, если организация не успеет до 01.07.2017 подать сведения о специалистах в НРС?</a:t>
                      </a:r>
                      <a:endParaRPr lang="ru-RU" sz="2000" dirty="0"/>
                    </a:p>
                  </a:txBody>
                  <a:tcPr/>
                </a:tc>
                <a:extLst>
                  <a:ext uri="{0D108BD9-81ED-4DB2-BD59-A6C34878D82A}">
                    <a16:rowId xmlns:a16="http://schemas.microsoft.com/office/drawing/2014/main" xmlns="" val="10000"/>
                  </a:ext>
                </a:extLst>
              </a:tr>
              <a:tr h="853005">
                <a:tc>
                  <a:txBody>
                    <a:bodyPr/>
                    <a:lstStyle/>
                    <a:p>
                      <a:pPr marL="0" indent="271463" algn="just">
                        <a:spcAft>
                          <a:spcPts val="1200"/>
                        </a:spcAft>
                      </a:pPr>
                      <a:r>
                        <a:rPr lang="ru-RU" sz="2000" dirty="0" smtClean="0">
                          <a:solidFill>
                            <a:schemeClr val="tx2">
                              <a:lumMod val="75000"/>
                            </a:schemeClr>
                          </a:solidFill>
                        </a:rPr>
                        <a:t>Требование о наличии необходимого количества</a:t>
                      </a:r>
                      <a:r>
                        <a:rPr lang="ru-RU" sz="2000" baseline="0" dirty="0" smtClean="0">
                          <a:solidFill>
                            <a:schemeClr val="tx2">
                              <a:lumMod val="75000"/>
                            </a:schemeClr>
                          </a:solidFill>
                        </a:rPr>
                        <a:t> специалистов, включенных в НРС, вступают в силу с 01.07.2017. </a:t>
                      </a:r>
                    </a:p>
                    <a:p>
                      <a:pPr marL="0" indent="271463" algn="just">
                        <a:spcAft>
                          <a:spcPts val="1200"/>
                        </a:spcAft>
                      </a:pPr>
                      <a:r>
                        <a:rPr lang="ru-RU" sz="2000" baseline="0" dirty="0" smtClean="0">
                          <a:solidFill>
                            <a:schemeClr val="tx2">
                              <a:lumMod val="75000"/>
                            </a:schemeClr>
                          </a:solidFill>
                        </a:rPr>
                        <a:t>Организация, являющаяся членом СРО, обязана поддерживать соответствие требованиям СРО в любой момент своего членства. </a:t>
                      </a:r>
                    </a:p>
                    <a:p>
                      <a:pPr marL="0" indent="271463" algn="just">
                        <a:spcAft>
                          <a:spcPts val="1200"/>
                        </a:spcAft>
                      </a:pPr>
                      <a:r>
                        <a:rPr lang="ru-RU" sz="2000" baseline="0" dirty="0" smtClean="0">
                          <a:solidFill>
                            <a:schemeClr val="tx2">
                              <a:lumMod val="75000"/>
                            </a:schemeClr>
                          </a:solidFill>
                        </a:rPr>
                        <a:t>В отношении члена СРО, допустившего нарушения требований внутренних документов, включая требования Положения о членстве, могут быть применены меры дисциплинарного воздействия.</a:t>
                      </a:r>
                      <a:endParaRPr lang="ru-RU" sz="2000" dirty="0">
                        <a:solidFill>
                          <a:schemeClr val="tx2">
                            <a:lumMod val="75000"/>
                          </a:schemeClr>
                        </a:solidFill>
                      </a:endParaRPr>
                    </a:p>
                  </a:txBody>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3116727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12" name="Капля 11"/>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1</a:t>
            </a:r>
            <a:endParaRPr lang="ru-RU" b="1" dirty="0">
              <a:solidFill>
                <a:schemeClr val="bg1"/>
              </a:solidFill>
              <a:latin typeface="Arial Black" panose="020B0A04020102020204" pitchFamily="34" charset="0"/>
            </a:endParaRPr>
          </a:p>
        </p:txBody>
      </p:sp>
      <p:sp>
        <p:nvSpPr>
          <p:cNvPr id="13" name="TextBox 12"/>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Первый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14" name="Прямоугольник 13"/>
          <p:cNvSpPr/>
          <p:nvPr/>
        </p:nvSpPr>
        <p:spPr>
          <a:xfrm>
            <a:off x="857920" y="420842"/>
            <a:ext cx="8144891" cy="276999"/>
          </a:xfrm>
          <a:prstGeom prst="rect">
            <a:avLst/>
          </a:prstGeom>
        </p:spPr>
        <p:txBody>
          <a:bodyPr wrap="square">
            <a:spAutoFit/>
          </a:bodyPr>
          <a:lstStyle/>
          <a:p>
            <a:r>
              <a:rPr lang="ru-RU" sz="1200" dirty="0">
                <a:solidFill>
                  <a:schemeClr val="tx2"/>
                </a:solidFill>
              </a:rPr>
              <a:t>Информирование членов Ассоциации о ходе формирования Национального реестра специалистов</a:t>
            </a:r>
          </a:p>
        </p:txBody>
      </p:sp>
      <p:sp>
        <p:nvSpPr>
          <p:cNvPr id="7" name="Заголовок 6"/>
          <p:cNvSpPr>
            <a:spLocks noGrp="1"/>
          </p:cNvSpPr>
          <p:nvPr>
            <p:ph type="title"/>
          </p:nvPr>
        </p:nvSpPr>
        <p:spPr>
          <a:xfrm>
            <a:off x="426368" y="836712"/>
            <a:ext cx="8291264" cy="1008112"/>
          </a:xfrm>
        </p:spPr>
        <p:txBody>
          <a:bodyPr/>
          <a:lstStyle/>
          <a:p>
            <a:pPr lvl="0" eaLnBrk="1" hangingPunct="1"/>
            <a:r>
              <a:rPr lang="ru-RU" sz="3200" b="1" dirty="0" smtClean="0">
                <a:solidFill>
                  <a:srgbClr val="C00000"/>
                </a:solidFill>
                <a:latin typeface="Arial" charset="0"/>
                <a:cs typeface="Arial" charset="0"/>
              </a:rPr>
              <a:t/>
            </a:r>
            <a:br>
              <a:rPr lang="ru-RU" sz="3200" b="1" dirty="0" smtClean="0">
                <a:solidFill>
                  <a:srgbClr val="C00000"/>
                </a:solidFill>
                <a:latin typeface="Arial" charset="0"/>
                <a:cs typeface="Arial" charset="0"/>
              </a:rPr>
            </a:br>
            <a:r>
              <a:rPr lang="ru-RU" sz="3200" b="1" dirty="0" smtClean="0">
                <a:solidFill>
                  <a:srgbClr val="C00000"/>
                </a:solidFill>
                <a:latin typeface="Arial" charset="0"/>
                <a:cs typeface="Arial" charset="0"/>
              </a:rPr>
              <a:t>Часто задаваемые вопросы в отношении иностранных специалистов</a:t>
            </a:r>
            <a:r>
              <a:rPr lang="ru-RU" sz="3200" b="1" dirty="0">
                <a:solidFill>
                  <a:srgbClr val="C00000"/>
                </a:solidFill>
                <a:latin typeface="Arial" charset="0"/>
                <a:cs typeface="Arial" charset="0"/>
              </a:rPr>
              <a:t/>
            </a:r>
            <a:br>
              <a:rPr lang="ru-RU" sz="3200" b="1" dirty="0">
                <a:solidFill>
                  <a:srgbClr val="C00000"/>
                </a:solidFill>
                <a:latin typeface="Arial" charset="0"/>
                <a:cs typeface="Arial" charset="0"/>
              </a:rPr>
            </a:br>
            <a:endParaRPr lang="ru-RU" dirty="0"/>
          </a:p>
        </p:txBody>
      </p:sp>
      <p:graphicFrame>
        <p:nvGraphicFramePr>
          <p:cNvPr id="10" name="Объект 2"/>
          <p:cNvGraphicFramePr>
            <a:graphicFrameLocks/>
          </p:cNvGraphicFramePr>
          <p:nvPr>
            <p:extLst>
              <p:ext uri="{D42A27DB-BD31-4B8C-83A1-F6EECF244321}">
                <p14:modId xmlns:p14="http://schemas.microsoft.com/office/powerpoint/2010/main" val="184231994"/>
              </p:ext>
            </p:extLst>
          </p:nvPr>
        </p:nvGraphicFramePr>
        <p:xfrm>
          <a:off x="426368" y="2132856"/>
          <a:ext cx="8291264" cy="3413760"/>
        </p:xfrm>
        <a:graphic>
          <a:graphicData uri="http://schemas.openxmlformats.org/drawingml/2006/table">
            <a:tbl>
              <a:tblPr firstRow="1" bandRow="1">
                <a:tableStyleId>{5C22544A-7EE6-4342-B048-85BDC9FD1C3A}</a:tableStyleId>
              </a:tblPr>
              <a:tblGrid>
                <a:gridCol w="8291264">
                  <a:extLst>
                    <a:ext uri="{9D8B030D-6E8A-4147-A177-3AD203B41FA5}">
                      <a16:colId xmlns:a16="http://schemas.microsoft.com/office/drawing/2014/main" xmlns="" val="20000"/>
                    </a:ext>
                  </a:extLst>
                </a:gridCol>
              </a:tblGrid>
              <a:tr h="515147">
                <a:tc>
                  <a:txBody>
                    <a:bodyPr/>
                    <a:lstStyle/>
                    <a:p>
                      <a:pPr algn="just"/>
                      <a:r>
                        <a:rPr lang="ru-RU" sz="2000" baseline="0" dirty="0" smtClean="0"/>
                        <a:t>Обязательно ли проходить процедуру признания (</a:t>
                      </a:r>
                      <a:r>
                        <a:rPr lang="ru-RU" sz="2000" baseline="0" dirty="0" err="1" smtClean="0"/>
                        <a:t>нострификацию</a:t>
                      </a:r>
                      <a:r>
                        <a:rPr lang="ru-RU" sz="2000" baseline="0" dirty="0" smtClean="0"/>
                        <a:t>) дипломов об иностранном образовании?</a:t>
                      </a:r>
                      <a:endParaRPr lang="ru-RU" sz="2000" dirty="0"/>
                    </a:p>
                  </a:txBody>
                  <a:tcPr/>
                </a:tc>
                <a:extLst>
                  <a:ext uri="{0D108BD9-81ED-4DB2-BD59-A6C34878D82A}">
                    <a16:rowId xmlns:a16="http://schemas.microsoft.com/office/drawing/2014/main" xmlns="" val="10000"/>
                  </a:ext>
                </a:extLst>
              </a:tr>
              <a:tr h="853005">
                <a:tc>
                  <a:txBody>
                    <a:bodyPr/>
                    <a:lstStyle/>
                    <a:p>
                      <a:pPr marL="0" indent="271463" algn="just">
                        <a:spcAft>
                          <a:spcPts val="1200"/>
                        </a:spcAft>
                      </a:pPr>
                      <a:r>
                        <a:rPr lang="ru-RU" sz="1800" dirty="0" smtClean="0">
                          <a:solidFill>
                            <a:schemeClr val="tx2">
                              <a:lumMod val="75000"/>
                            </a:schemeClr>
                          </a:solidFill>
                        </a:rPr>
                        <a:t>Согласно статье 107 Федерального закона от 29 декабря 2012 г. N 273-ФЗ «Об образовании в Российской Федерации», в Российской Федерации признаются иностранное образование и (или) иностранная квалификация, подпадающие под действие международных договоров о взаимном признании, а также полученные в иностранных образовательных организациях, перечень которых устанавливается Правительством Российской Федерации. </a:t>
                      </a:r>
                    </a:p>
                    <a:p>
                      <a:pPr marL="0" indent="271463" algn="just">
                        <a:spcAft>
                          <a:spcPts val="1200"/>
                        </a:spcAft>
                      </a:pPr>
                      <a:r>
                        <a:rPr lang="ru-RU" sz="1800" dirty="0" smtClean="0">
                          <a:solidFill>
                            <a:schemeClr val="tx2">
                              <a:lumMod val="75000"/>
                            </a:schemeClr>
                          </a:solidFill>
                        </a:rPr>
                        <a:t> В иных случаях признание иностранного образования и (или) иностранной квалификации осуществляется федеральным органом исполнительной власти, осуществляющим функции по контролю и надзору в сфере образования. </a:t>
                      </a:r>
                    </a:p>
                  </a:txBody>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3155389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12" name="Капля 11"/>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1</a:t>
            </a:r>
            <a:endParaRPr lang="ru-RU" b="1" dirty="0">
              <a:solidFill>
                <a:schemeClr val="bg1"/>
              </a:solidFill>
              <a:latin typeface="Arial Black" panose="020B0A04020102020204" pitchFamily="34" charset="0"/>
            </a:endParaRPr>
          </a:p>
        </p:txBody>
      </p:sp>
      <p:sp>
        <p:nvSpPr>
          <p:cNvPr id="13" name="TextBox 12"/>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Первый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14" name="Прямоугольник 13"/>
          <p:cNvSpPr/>
          <p:nvPr/>
        </p:nvSpPr>
        <p:spPr>
          <a:xfrm>
            <a:off x="857920" y="420842"/>
            <a:ext cx="8144891" cy="276999"/>
          </a:xfrm>
          <a:prstGeom prst="rect">
            <a:avLst/>
          </a:prstGeom>
        </p:spPr>
        <p:txBody>
          <a:bodyPr wrap="square">
            <a:spAutoFit/>
          </a:bodyPr>
          <a:lstStyle/>
          <a:p>
            <a:r>
              <a:rPr lang="ru-RU" sz="1200" dirty="0">
                <a:solidFill>
                  <a:schemeClr val="tx2"/>
                </a:solidFill>
              </a:rPr>
              <a:t>Информирование членов Ассоциации о ходе формирования Национального реестра специалистов</a:t>
            </a:r>
          </a:p>
        </p:txBody>
      </p:sp>
      <p:sp>
        <p:nvSpPr>
          <p:cNvPr id="7" name="Заголовок 6"/>
          <p:cNvSpPr>
            <a:spLocks noGrp="1"/>
          </p:cNvSpPr>
          <p:nvPr>
            <p:ph type="title"/>
          </p:nvPr>
        </p:nvSpPr>
        <p:spPr>
          <a:xfrm>
            <a:off x="426368" y="836712"/>
            <a:ext cx="8291264" cy="1008112"/>
          </a:xfrm>
        </p:spPr>
        <p:txBody>
          <a:bodyPr/>
          <a:lstStyle/>
          <a:p>
            <a:pPr lvl="0" eaLnBrk="1" hangingPunct="1"/>
            <a:r>
              <a:rPr lang="ru-RU" sz="3200" b="1" dirty="0" smtClean="0">
                <a:solidFill>
                  <a:srgbClr val="C00000"/>
                </a:solidFill>
                <a:latin typeface="Arial" charset="0"/>
                <a:cs typeface="Arial" charset="0"/>
              </a:rPr>
              <a:t/>
            </a:r>
            <a:br>
              <a:rPr lang="ru-RU" sz="3200" b="1" dirty="0" smtClean="0">
                <a:solidFill>
                  <a:srgbClr val="C00000"/>
                </a:solidFill>
                <a:latin typeface="Arial" charset="0"/>
                <a:cs typeface="Arial" charset="0"/>
              </a:rPr>
            </a:br>
            <a:r>
              <a:rPr lang="ru-RU" sz="3200" b="1" dirty="0" smtClean="0">
                <a:solidFill>
                  <a:srgbClr val="C00000"/>
                </a:solidFill>
                <a:latin typeface="Arial" charset="0"/>
                <a:cs typeface="Arial" charset="0"/>
              </a:rPr>
              <a:t>Часто задаваемые вопросы в отношении иностранных специалистов</a:t>
            </a:r>
            <a:r>
              <a:rPr lang="ru-RU" sz="3200" b="1" dirty="0">
                <a:solidFill>
                  <a:srgbClr val="C00000"/>
                </a:solidFill>
                <a:latin typeface="Arial" charset="0"/>
                <a:cs typeface="Arial" charset="0"/>
              </a:rPr>
              <a:t/>
            </a:r>
            <a:br>
              <a:rPr lang="ru-RU" sz="3200" b="1" dirty="0">
                <a:solidFill>
                  <a:srgbClr val="C00000"/>
                </a:solidFill>
                <a:latin typeface="Arial" charset="0"/>
                <a:cs typeface="Arial" charset="0"/>
              </a:rPr>
            </a:br>
            <a:endParaRPr lang="ru-RU" dirty="0"/>
          </a:p>
        </p:txBody>
      </p:sp>
      <p:graphicFrame>
        <p:nvGraphicFramePr>
          <p:cNvPr id="10" name="Объект 2"/>
          <p:cNvGraphicFramePr>
            <a:graphicFrameLocks/>
          </p:cNvGraphicFramePr>
          <p:nvPr>
            <p:extLst>
              <p:ext uri="{D42A27DB-BD31-4B8C-83A1-F6EECF244321}">
                <p14:modId xmlns:p14="http://schemas.microsoft.com/office/powerpoint/2010/main" val="1105740473"/>
              </p:ext>
            </p:extLst>
          </p:nvPr>
        </p:nvGraphicFramePr>
        <p:xfrm>
          <a:off x="426368" y="2132856"/>
          <a:ext cx="8291264" cy="3351293"/>
        </p:xfrm>
        <a:graphic>
          <a:graphicData uri="http://schemas.openxmlformats.org/drawingml/2006/table">
            <a:tbl>
              <a:tblPr firstRow="1" bandRow="1">
                <a:tableStyleId>{5C22544A-7EE6-4342-B048-85BDC9FD1C3A}</a:tableStyleId>
              </a:tblPr>
              <a:tblGrid>
                <a:gridCol w="8291264">
                  <a:extLst>
                    <a:ext uri="{9D8B030D-6E8A-4147-A177-3AD203B41FA5}">
                      <a16:colId xmlns:a16="http://schemas.microsoft.com/office/drawing/2014/main" xmlns="" val="20000"/>
                    </a:ext>
                  </a:extLst>
                </a:gridCol>
              </a:tblGrid>
              <a:tr h="760493">
                <a:tc>
                  <a:txBody>
                    <a:bodyPr/>
                    <a:lstStyle/>
                    <a:p>
                      <a:pPr algn="just"/>
                      <a:r>
                        <a:rPr lang="ru-RU" sz="2000" baseline="0" dirty="0" smtClean="0"/>
                        <a:t>Каков порядок процедуры признания документов об иностранном образовании (</a:t>
                      </a:r>
                      <a:r>
                        <a:rPr lang="ru-RU" sz="2000" baseline="0" dirty="0" err="1" smtClean="0"/>
                        <a:t>нострификации</a:t>
                      </a:r>
                      <a:r>
                        <a:rPr lang="ru-RU" sz="2000" baseline="0" dirty="0" smtClean="0"/>
                        <a:t>)? </a:t>
                      </a:r>
                      <a:endParaRPr lang="ru-RU" sz="2000" dirty="0"/>
                    </a:p>
                  </a:txBody>
                  <a:tcPr/>
                </a:tc>
                <a:extLst>
                  <a:ext uri="{0D108BD9-81ED-4DB2-BD59-A6C34878D82A}">
                    <a16:rowId xmlns:a16="http://schemas.microsoft.com/office/drawing/2014/main" xmlns="" val="10000"/>
                  </a:ext>
                </a:extLst>
              </a:tr>
              <a:tr h="2479867">
                <a:tc>
                  <a:txBody>
                    <a:bodyPr/>
                    <a:lstStyle/>
                    <a:p>
                      <a:pPr marL="0" indent="271463" algn="just">
                        <a:spcAft>
                          <a:spcPts val="1200"/>
                        </a:spcAft>
                      </a:pPr>
                      <a:r>
                        <a:rPr lang="ru-RU" sz="2000" dirty="0" smtClean="0">
                          <a:solidFill>
                            <a:schemeClr val="tx2">
                              <a:lumMod val="75000"/>
                            </a:schemeClr>
                          </a:solidFill>
                        </a:rPr>
                        <a:t>Информационное</a:t>
                      </a:r>
                      <a:r>
                        <a:rPr lang="ru-RU" sz="2000" baseline="0" dirty="0" smtClean="0">
                          <a:solidFill>
                            <a:schemeClr val="tx2">
                              <a:lumMod val="75000"/>
                            </a:schemeClr>
                          </a:solidFill>
                        </a:rPr>
                        <a:t> сопровождение признания в Российской Федерации иностранного образования обеспечивает ФГБУ «</a:t>
                      </a:r>
                      <a:r>
                        <a:rPr lang="ru-RU" sz="2000" baseline="0" dirty="0" err="1" smtClean="0">
                          <a:solidFill>
                            <a:schemeClr val="tx2">
                              <a:lumMod val="75000"/>
                            </a:schemeClr>
                          </a:solidFill>
                        </a:rPr>
                        <a:t>Главэкспертцентр</a:t>
                      </a:r>
                      <a:r>
                        <a:rPr lang="ru-RU" sz="2000" baseline="0" dirty="0" smtClean="0">
                          <a:solidFill>
                            <a:schemeClr val="tx2">
                              <a:lumMod val="75000"/>
                            </a:schemeClr>
                          </a:solidFill>
                        </a:rPr>
                        <a:t>».</a:t>
                      </a:r>
                    </a:p>
                    <a:p>
                      <a:pPr marL="0" indent="271463" algn="just">
                        <a:spcAft>
                          <a:spcPts val="1200"/>
                        </a:spcAft>
                      </a:pPr>
                      <a:r>
                        <a:rPr lang="ru-RU" sz="2000" baseline="0" dirty="0" smtClean="0">
                          <a:solidFill>
                            <a:schemeClr val="tx2">
                              <a:lumMod val="75000"/>
                            </a:schemeClr>
                          </a:solidFill>
                        </a:rPr>
                        <a:t>На сайте данного учреждения </a:t>
                      </a:r>
                      <a:r>
                        <a:rPr lang="en-US" sz="2400" baseline="0" dirty="0" smtClean="0">
                          <a:solidFill>
                            <a:schemeClr val="tx2">
                              <a:lumMod val="75000"/>
                            </a:schemeClr>
                          </a:solidFill>
                          <a:hlinkClick r:id="rId2"/>
                        </a:rPr>
                        <a:t>http://nic.gov.ru</a:t>
                      </a:r>
                      <a:r>
                        <a:rPr lang="ru-RU" sz="2400" baseline="0" dirty="0" smtClean="0">
                          <a:solidFill>
                            <a:schemeClr val="tx2">
                              <a:lumMod val="75000"/>
                            </a:schemeClr>
                          </a:solidFill>
                        </a:rPr>
                        <a:t> </a:t>
                      </a:r>
                      <a:r>
                        <a:rPr lang="ru-RU" sz="2000" baseline="0" dirty="0" smtClean="0">
                          <a:solidFill>
                            <a:schemeClr val="tx2">
                              <a:lumMod val="75000"/>
                            </a:schemeClr>
                          </a:solidFill>
                        </a:rPr>
                        <a:t>размещена вся необходимая информация.</a:t>
                      </a:r>
                    </a:p>
                    <a:p>
                      <a:pPr marL="0" indent="271463" algn="just">
                        <a:spcAft>
                          <a:spcPts val="1200"/>
                        </a:spcAft>
                      </a:pPr>
                      <a:r>
                        <a:rPr lang="ru-RU" sz="2000" baseline="0" dirty="0" smtClean="0">
                          <a:solidFill>
                            <a:schemeClr val="tx2">
                              <a:lumMod val="75000"/>
                            </a:schemeClr>
                          </a:solidFill>
                        </a:rPr>
                        <a:t>Опыт прохождения процедуры </a:t>
                      </a:r>
                      <a:r>
                        <a:rPr lang="ru-RU" sz="2000" baseline="0" dirty="0" err="1" smtClean="0">
                          <a:solidFill>
                            <a:schemeClr val="tx2">
                              <a:lumMod val="75000"/>
                            </a:schemeClr>
                          </a:solidFill>
                        </a:rPr>
                        <a:t>нострификации</a:t>
                      </a:r>
                      <a:r>
                        <a:rPr lang="ru-RU" sz="2000" baseline="0" dirty="0" smtClean="0">
                          <a:solidFill>
                            <a:schemeClr val="tx2">
                              <a:lumMod val="75000"/>
                            </a:schemeClr>
                          </a:solidFill>
                        </a:rPr>
                        <a:t> организациями, являющимися членами Ассоциации СРО «МАС» и Ассоциации СРО «МОП» размещен на сайтах наших СРО.</a:t>
                      </a:r>
                      <a:endParaRPr lang="ru-RU" sz="2400" dirty="0">
                        <a:solidFill>
                          <a:schemeClr val="tx2">
                            <a:lumMod val="75000"/>
                          </a:schemeClr>
                        </a:solidFill>
                      </a:endParaRPr>
                    </a:p>
                  </a:txBody>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1158409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12" name="Капля 11"/>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1</a:t>
            </a:r>
            <a:endParaRPr lang="ru-RU" b="1" dirty="0">
              <a:solidFill>
                <a:schemeClr val="bg1"/>
              </a:solidFill>
              <a:latin typeface="Arial Black" panose="020B0A04020102020204" pitchFamily="34" charset="0"/>
            </a:endParaRPr>
          </a:p>
        </p:txBody>
      </p:sp>
      <p:sp>
        <p:nvSpPr>
          <p:cNvPr id="13" name="TextBox 12"/>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Первый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14" name="Прямоугольник 13"/>
          <p:cNvSpPr/>
          <p:nvPr/>
        </p:nvSpPr>
        <p:spPr>
          <a:xfrm>
            <a:off x="857920" y="420842"/>
            <a:ext cx="8144891" cy="276999"/>
          </a:xfrm>
          <a:prstGeom prst="rect">
            <a:avLst/>
          </a:prstGeom>
        </p:spPr>
        <p:txBody>
          <a:bodyPr wrap="square">
            <a:spAutoFit/>
          </a:bodyPr>
          <a:lstStyle/>
          <a:p>
            <a:r>
              <a:rPr lang="ru-RU" sz="1200" dirty="0">
                <a:solidFill>
                  <a:schemeClr val="tx2"/>
                </a:solidFill>
              </a:rPr>
              <a:t>Информирование членов Ассоциации о ходе формирования Национального реестра специалистов</a:t>
            </a:r>
          </a:p>
        </p:txBody>
      </p:sp>
      <p:sp>
        <p:nvSpPr>
          <p:cNvPr id="7" name="Заголовок 6"/>
          <p:cNvSpPr>
            <a:spLocks noGrp="1"/>
          </p:cNvSpPr>
          <p:nvPr>
            <p:ph type="title"/>
          </p:nvPr>
        </p:nvSpPr>
        <p:spPr>
          <a:xfrm>
            <a:off x="426368" y="836712"/>
            <a:ext cx="8291264" cy="1008112"/>
          </a:xfrm>
        </p:spPr>
        <p:txBody>
          <a:bodyPr/>
          <a:lstStyle/>
          <a:p>
            <a:pPr lvl="0" eaLnBrk="1" hangingPunct="1"/>
            <a:r>
              <a:rPr lang="ru-RU" sz="3200" b="1" dirty="0" smtClean="0">
                <a:solidFill>
                  <a:srgbClr val="C00000"/>
                </a:solidFill>
                <a:latin typeface="Arial" charset="0"/>
                <a:cs typeface="Arial" charset="0"/>
              </a:rPr>
              <a:t/>
            </a:r>
            <a:br>
              <a:rPr lang="ru-RU" sz="3200" b="1" dirty="0" smtClean="0">
                <a:solidFill>
                  <a:srgbClr val="C00000"/>
                </a:solidFill>
                <a:latin typeface="Arial" charset="0"/>
                <a:cs typeface="Arial" charset="0"/>
              </a:rPr>
            </a:br>
            <a:r>
              <a:rPr lang="ru-RU" sz="3200" b="1" dirty="0" smtClean="0">
                <a:solidFill>
                  <a:srgbClr val="C00000"/>
                </a:solidFill>
                <a:latin typeface="Arial" charset="0"/>
                <a:cs typeface="Arial" charset="0"/>
              </a:rPr>
              <a:t>Часто задаваемые вопросы в отношении иностранных специалистов</a:t>
            </a:r>
            <a:r>
              <a:rPr lang="ru-RU" sz="3200" b="1" dirty="0">
                <a:solidFill>
                  <a:srgbClr val="C00000"/>
                </a:solidFill>
                <a:latin typeface="Arial" charset="0"/>
                <a:cs typeface="Arial" charset="0"/>
              </a:rPr>
              <a:t/>
            </a:r>
            <a:br>
              <a:rPr lang="ru-RU" sz="3200" b="1" dirty="0">
                <a:solidFill>
                  <a:srgbClr val="C00000"/>
                </a:solidFill>
                <a:latin typeface="Arial" charset="0"/>
                <a:cs typeface="Arial" charset="0"/>
              </a:rPr>
            </a:br>
            <a:endParaRPr lang="ru-RU" dirty="0"/>
          </a:p>
        </p:txBody>
      </p:sp>
      <p:graphicFrame>
        <p:nvGraphicFramePr>
          <p:cNvPr id="10" name="Объект 2"/>
          <p:cNvGraphicFramePr>
            <a:graphicFrameLocks/>
          </p:cNvGraphicFramePr>
          <p:nvPr>
            <p:extLst>
              <p:ext uri="{D42A27DB-BD31-4B8C-83A1-F6EECF244321}">
                <p14:modId xmlns:p14="http://schemas.microsoft.com/office/powerpoint/2010/main" val="2711379862"/>
              </p:ext>
            </p:extLst>
          </p:nvPr>
        </p:nvGraphicFramePr>
        <p:xfrm>
          <a:off x="426368" y="1866821"/>
          <a:ext cx="8291264" cy="4514508"/>
        </p:xfrm>
        <a:graphic>
          <a:graphicData uri="http://schemas.openxmlformats.org/drawingml/2006/table">
            <a:tbl>
              <a:tblPr firstRow="1" bandRow="1">
                <a:tableStyleId>{5C22544A-7EE6-4342-B048-85BDC9FD1C3A}</a:tableStyleId>
              </a:tblPr>
              <a:tblGrid>
                <a:gridCol w="8291264">
                  <a:extLst>
                    <a:ext uri="{9D8B030D-6E8A-4147-A177-3AD203B41FA5}">
                      <a16:colId xmlns:a16="http://schemas.microsoft.com/office/drawing/2014/main" xmlns="" val="20000"/>
                    </a:ext>
                  </a:extLst>
                </a:gridCol>
              </a:tblGrid>
              <a:tr h="704214">
                <a:tc>
                  <a:txBody>
                    <a:bodyPr/>
                    <a:lstStyle/>
                    <a:p>
                      <a:pPr algn="just"/>
                      <a:r>
                        <a:rPr lang="ru-RU" sz="2000" dirty="0" smtClean="0"/>
                        <a:t>Какими документами подтверждается</a:t>
                      </a:r>
                      <a:r>
                        <a:rPr lang="ru-RU" sz="2000" baseline="0" dirty="0" smtClean="0"/>
                        <a:t> стаж работы иностранных специалистов?</a:t>
                      </a:r>
                      <a:endParaRPr lang="ru-RU" sz="2000" dirty="0"/>
                    </a:p>
                  </a:txBody>
                  <a:tcPr/>
                </a:tc>
                <a:extLst>
                  <a:ext uri="{0D108BD9-81ED-4DB2-BD59-A6C34878D82A}">
                    <a16:rowId xmlns:a16="http://schemas.microsoft.com/office/drawing/2014/main" xmlns="" val="10000"/>
                  </a:ext>
                </a:extLst>
              </a:tr>
              <a:tr h="3810294">
                <a:tc>
                  <a:txBody>
                    <a:bodyPr/>
                    <a:lstStyle/>
                    <a:p>
                      <a:pPr marL="0" indent="271463" algn="just"/>
                      <a:r>
                        <a:rPr lang="ru-RU" sz="2000" dirty="0" smtClean="0">
                          <a:solidFill>
                            <a:schemeClr val="tx2">
                              <a:lumMod val="75000"/>
                            </a:schemeClr>
                          </a:solidFill>
                        </a:rPr>
                        <a:t>Любыми документами,</a:t>
                      </a:r>
                      <a:r>
                        <a:rPr lang="ru-RU" sz="2000" baseline="0" dirty="0" smtClean="0">
                          <a:solidFill>
                            <a:schemeClr val="tx2">
                              <a:lumMod val="75000"/>
                            </a:schemeClr>
                          </a:solidFill>
                        </a:rPr>
                        <a:t> на основании которых специалисты НОСТРОЙ/НОПРИЗ смогут сделать вывод о наличии соответствующего стажа:</a:t>
                      </a:r>
                    </a:p>
                    <a:p>
                      <a:pPr marL="271463" indent="271463" algn="just">
                        <a:buFontTx/>
                        <a:buChar char="-"/>
                      </a:pPr>
                      <a:r>
                        <a:rPr lang="ru-RU" sz="2000" baseline="0" dirty="0" smtClean="0">
                          <a:solidFill>
                            <a:schemeClr val="tx2">
                              <a:lumMod val="75000"/>
                            </a:schemeClr>
                          </a:solidFill>
                        </a:rPr>
                        <a:t>трудовая книжка;</a:t>
                      </a:r>
                    </a:p>
                    <a:p>
                      <a:pPr marL="271463" indent="271463" algn="just">
                        <a:buFontTx/>
                        <a:buChar char="-"/>
                      </a:pPr>
                      <a:r>
                        <a:rPr lang="ru-RU" sz="2000" baseline="0" dirty="0" smtClean="0">
                          <a:solidFill>
                            <a:schemeClr val="tx2">
                              <a:lumMod val="75000"/>
                            </a:schemeClr>
                          </a:solidFill>
                        </a:rPr>
                        <a:t>трудовые договоры;</a:t>
                      </a:r>
                    </a:p>
                    <a:p>
                      <a:pPr marL="271463" indent="271463" algn="just">
                        <a:buFontTx/>
                        <a:buChar char="-"/>
                      </a:pPr>
                      <a:r>
                        <a:rPr lang="ru-RU" sz="2000" baseline="0" dirty="0" smtClean="0">
                          <a:solidFill>
                            <a:schemeClr val="tx2">
                              <a:lumMod val="75000"/>
                            </a:schemeClr>
                          </a:solidFill>
                        </a:rPr>
                        <a:t>резюме;</a:t>
                      </a:r>
                    </a:p>
                    <a:p>
                      <a:pPr marL="271463" indent="271463" algn="just">
                        <a:buFontTx/>
                        <a:buChar char="-"/>
                      </a:pPr>
                      <a:r>
                        <a:rPr lang="ru-RU" sz="2000" baseline="0" dirty="0" smtClean="0">
                          <a:solidFill>
                            <a:schemeClr val="tx2">
                              <a:lumMod val="75000"/>
                            </a:schemeClr>
                          </a:solidFill>
                        </a:rPr>
                        <a:t>документы о членстве в профессиональных гильдиях, союзах и пр.;</a:t>
                      </a:r>
                    </a:p>
                    <a:p>
                      <a:pPr marL="271463" indent="271463" algn="just">
                        <a:buFontTx/>
                        <a:buChar char="-"/>
                      </a:pPr>
                      <a:r>
                        <a:rPr lang="ru-RU" sz="2000" baseline="0" dirty="0" smtClean="0">
                          <a:solidFill>
                            <a:schemeClr val="tx2">
                              <a:lumMod val="75000"/>
                            </a:schemeClr>
                          </a:solidFill>
                        </a:rPr>
                        <a:t>иные документы.</a:t>
                      </a:r>
                    </a:p>
                    <a:p>
                      <a:pPr marL="0" indent="271463" algn="just">
                        <a:buFontTx/>
                        <a:buNone/>
                      </a:pPr>
                      <a:r>
                        <a:rPr lang="ru-RU" sz="2000" baseline="0" dirty="0" smtClean="0">
                          <a:solidFill>
                            <a:schemeClr val="tx2">
                              <a:lumMod val="75000"/>
                            </a:schemeClr>
                          </a:solidFill>
                        </a:rPr>
                        <a:t>В резюме рекомендуется включать контактные данные всех работодателей. Резюме должно быть подписано специалистом, сведения о котором подаются в НРС, и заверено текущим работодателем. К резюме можно приложить рекомендации предыдущих работодателей. </a:t>
                      </a:r>
                      <a:endParaRPr lang="ru-RU" sz="2000" dirty="0">
                        <a:solidFill>
                          <a:schemeClr val="tx2">
                            <a:lumMod val="75000"/>
                          </a:schemeClr>
                        </a:solidFill>
                      </a:endParaRPr>
                    </a:p>
                  </a:txBody>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538198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12" name="Капля 11"/>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1</a:t>
            </a:r>
            <a:endParaRPr lang="ru-RU" b="1" dirty="0">
              <a:solidFill>
                <a:schemeClr val="bg1"/>
              </a:solidFill>
              <a:latin typeface="Arial Black" panose="020B0A04020102020204" pitchFamily="34" charset="0"/>
            </a:endParaRPr>
          </a:p>
        </p:txBody>
      </p:sp>
      <p:sp>
        <p:nvSpPr>
          <p:cNvPr id="13" name="TextBox 12"/>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Первый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14" name="Прямоугольник 13"/>
          <p:cNvSpPr/>
          <p:nvPr/>
        </p:nvSpPr>
        <p:spPr>
          <a:xfrm>
            <a:off x="857920" y="420842"/>
            <a:ext cx="8144891" cy="276999"/>
          </a:xfrm>
          <a:prstGeom prst="rect">
            <a:avLst/>
          </a:prstGeom>
        </p:spPr>
        <p:txBody>
          <a:bodyPr wrap="square">
            <a:spAutoFit/>
          </a:bodyPr>
          <a:lstStyle/>
          <a:p>
            <a:r>
              <a:rPr lang="ru-RU" sz="1200" dirty="0">
                <a:solidFill>
                  <a:schemeClr val="tx2"/>
                </a:solidFill>
              </a:rPr>
              <a:t>Информирование членов Ассоциации о ходе формирования Национального реестра специалистов</a:t>
            </a:r>
          </a:p>
        </p:txBody>
      </p:sp>
      <p:sp>
        <p:nvSpPr>
          <p:cNvPr id="7" name="Заголовок 6"/>
          <p:cNvSpPr>
            <a:spLocks noGrp="1"/>
          </p:cNvSpPr>
          <p:nvPr>
            <p:ph type="title"/>
          </p:nvPr>
        </p:nvSpPr>
        <p:spPr>
          <a:xfrm>
            <a:off x="426368" y="836712"/>
            <a:ext cx="8291264" cy="1008112"/>
          </a:xfrm>
        </p:spPr>
        <p:txBody>
          <a:bodyPr/>
          <a:lstStyle/>
          <a:p>
            <a:pPr lvl="0" eaLnBrk="1" hangingPunct="1"/>
            <a:r>
              <a:rPr lang="ru-RU" sz="3200" b="1" dirty="0" smtClean="0">
                <a:solidFill>
                  <a:srgbClr val="C00000"/>
                </a:solidFill>
                <a:latin typeface="Arial" charset="0"/>
                <a:cs typeface="Arial" charset="0"/>
              </a:rPr>
              <a:t/>
            </a:r>
            <a:br>
              <a:rPr lang="ru-RU" sz="3200" b="1" dirty="0" smtClean="0">
                <a:solidFill>
                  <a:srgbClr val="C00000"/>
                </a:solidFill>
                <a:latin typeface="Arial" charset="0"/>
                <a:cs typeface="Arial" charset="0"/>
              </a:rPr>
            </a:br>
            <a:r>
              <a:rPr lang="ru-RU" sz="3200" b="1" dirty="0" smtClean="0">
                <a:solidFill>
                  <a:srgbClr val="C00000"/>
                </a:solidFill>
                <a:latin typeface="Arial" charset="0"/>
                <a:cs typeface="Arial" charset="0"/>
              </a:rPr>
              <a:t>Часто задаваемые вопросы в отношении иностранных специалистов</a:t>
            </a:r>
            <a:r>
              <a:rPr lang="ru-RU" sz="3200" b="1" dirty="0">
                <a:solidFill>
                  <a:srgbClr val="C00000"/>
                </a:solidFill>
                <a:latin typeface="Arial" charset="0"/>
                <a:cs typeface="Arial" charset="0"/>
              </a:rPr>
              <a:t/>
            </a:r>
            <a:br>
              <a:rPr lang="ru-RU" sz="3200" b="1" dirty="0">
                <a:solidFill>
                  <a:srgbClr val="C00000"/>
                </a:solidFill>
                <a:latin typeface="Arial" charset="0"/>
                <a:cs typeface="Arial" charset="0"/>
              </a:rPr>
            </a:br>
            <a:endParaRPr lang="ru-RU" dirty="0"/>
          </a:p>
        </p:txBody>
      </p:sp>
      <p:graphicFrame>
        <p:nvGraphicFramePr>
          <p:cNvPr id="10" name="Объект 2"/>
          <p:cNvGraphicFramePr>
            <a:graphicFrameLocks/>
          </p:cNvGraphicFramePr>
          <p:nvPr>
            <p:extLst>
              <p:ext uri="{D42A27DB-BD31-4B8C-83A1-F6EECF244321}">
                <p14:modId xmlns:p14="http://schemas.microsoft.com/office/powerpoint/2010/main" val="1644711504"/>
              </p:ext>
            </p:extLst>
          </p:nvPr>
        </p:nvGraphicFramePr>
        <p:xfrm>
          <a:off x="426368" y="2204864"/>
          <a:ext cx="8291264" cy="4008120"/>
        </p:xfrm>
        <a:graphic>
          <a:graphicData uri="http://schemas.openxmlformats.org/drawingml/2006/table">
            <a:tbl>
              <a:tblPr firstRow="1" bandRow="1">
                <a:tableStyleId>{5C22544A-7EE6-4342-B048-85BDC9FD1C3A}</a:tableStyleId>
              </a:tblPr>
              <a:tblGrid>
                <a:gridCol w="8291264">
                  <a:extLst>
                    <a:ext uri="{9D8B030D-6E8A-4147-A177-3AD203B41FA5}">
                      <a16:colId xmlns:a16="http://schemas.microsoft.com/office/drawing/2014/main" xmlns="" val="20000"/>
                    </a:ext>
                  </a:extLst>
                </a:gridCol>
              </a:tblGrid>
              <a:tr h="546959">
                <a:tc>
                  <a:txBody>
                    <a:bodyPr/>
                    <a:lstStyle/>
                    <a:p>
                      <a:pPr algn="just"/>
                      <a:r>
                        <a:rPr lang="ru-RU" sz="2000" baseline="0" dirty="0" smtClean="0"/>
                        <a:t>Обязательно ли к заявлению о включении сведений об иностранном специалисте в НРС прилагать разрешение на работу?</a:t>
                      </a:r>
                      <a:endParaRPr lang="ru-RU" sz="2000" dirty="0"/>
                    </a:p>
                  </a:txBody>
                  <a:tcPr/>
                </a:tc>
                <a:extLst>
                  <a:ext uri="{0D108BD9-81ED-4DB2-BD59-A6C34878D82A}">
                    <a16:rowId xmlns:a16="http://schemas.microsoft.com/office/drawing/2014/main" xmlns="" val="10000"/>
                  </a:ext>
                </a:extLst>
              </a:tr>
              <a:tr h="2959436">
                <a:tc>
                  <a:txBody>
                    <a:bodyPr/>
                    <a:lstStyle/>
                    <a:p>
                      <a:pPr marL="0" indent="271463" algn="just">
                        <a:spcAft>
                          <a:spcPts val="1200"/>
                        </a:spcAft>
                      </a:pPr>
                      <a:endParaRPr lang="ru-RU" sz="1100" dirty="0" smtClean="0">
                        <a:solidFill>
                          <a:schemeClr val="tx2">
                            <a:lumMod val="75000"/>
                          </a:schemeClr>
                        </a:solidFill>
                      </a:endParaRPr>
                    </a:p>
                    <a:p>
                      <a:pPr marL="0" indent="271463" algn="just">
                        <a:spcAft>
                          <a:spcPts val="1200"/>
                        </a:spcAft>
                      </a:pPr>
                      <a:r>
                        <a:rPr lang="ru-RU" sz="2000" dirty="0" smtClean="0">
                          <a:solidFill>
                            <a:schemeClr val="tx2">
                              <a:lumMod val="75000"/>
                            </a:schemeClr>
                          </a:solidFill>
                        </a:rPr>
                        <a:t>Да. Обязательно. Данное</a:t>
                      </a:r>
                      <a:r>
                        <a:rPr lang="ru-RU" sz="2000" baseline="0" dirty="0" smtClean="0">
                          <a:solidFill>
                            <a:schemeClr val="tx2">
                              <a:lumMod val="75000"/>
                            </a:schemeClr>
                          </a:solidFill>
                        </a:rPr>
                        <a:t> требование содержится в Градостроительном кодексе РФ. </a:t>
                      </a:r>
                    </a:p>
                    <a:p>
                      <a:pPr marL="0" indent="271463" algn="just">
                        <a:spcAft>
                          <a:spcPts val="1200"/>
                        </a:spcAft>
                      </a:pPr>
                      <a:r>
                        <a:rPr lang="ru-RU" sz="2000" baseline="0" dirty="0" smtClean="0">
                          <a:solidFill>
                            <a:schemeClr val="tx2">
                              <a:lumMod val="75000"/>
                            </a:schemeClr>
                          </a:solidFill>
                        </a:rPr>
                        <a:t>Ассоциация СРО «МАС» направила в Минстрой РФ правовое заключение по данному вопросу, содержащее просьбу внести поправки в Градостроительный кодекс РФ в части отмены данного требования.</a:t>
                      </a:r>
                    </a:p>
                    <a:p>
                      <a:pPr marL="0" indent="271463" algn="just">
                        <a:spcAft>
                          <a:spcPts val="1200"/>
                        </a:spcAft>
                      </a:pPr>
                      <a:r>
                        <a:rPr lang="ru-RU" sz="2000" baseline="0" dirty="0" smtClean="0">
                          <a:solidFill>
                            <a:schemeClr val="tx2">
                              <a:lumMod val="75000"/>
                            </a:schemeClr>
                          </a:solidFill>
                        </a:rPr>
                        <a:t>Аналогичные предложения оформлены в рамках Рабочей группы по вопросам трудовой миграции Открытого Правительства.</a:t>
                      </a:r>
                    </a:p>
                    <a:p>
                      <a:pPr algn="just"/>
                      <a:endParaRPr lang="ru-RU" sz="2000" dirty="0">
                        <a:solidFill>
                          <a:schemeClr val="tx2">
                            <a:lumMod val="75000"/>
                          </a:schemeClr>
                        </a:solidFill>
                      </a:endParaRPr>
                    </a:p>
                  </a:txBody>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408115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12" name="Капля 11"/>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1</a:t>
            </a:r>
            <a:endParaRPr lang="ru-RU" b="1" dirty="0">
              <a:solidFill>
                <a:schemeClr val="bg1"/>
              </a:solidFill>
              <a:latin typeface="Arial Black" panose="020B0A04020102020204" pitchFamily="34" charset="0"/>
            </a:endParaRPr>
          </a:p>
        </p:txBody>
      </p:sp>
      <p:sp>
        <p:nvSpPr>
          <p:cNvPr id="13" name="TextBox 12"/>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Первый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14" name="Прямоугольник 13"/>
          <p:cNvSpPr/>
          <p:nvPr/>
        </p:nvSpPr>
        <p:spPr>
          <a:xfrm>
            <a:off x="857920" y="420842"/>
            <a:ext cx="8144891" cy="276999"/>
          </a:xfrm>
          <a:prstGeom prst="rect">
            <a:avLst/>
          </a:prstGeom>
        </p:spPr>
        <p:txBody>
          <a:bodyPr wrap="square">
            <a:spAutoFit/>
          </a:bodyPr>
          <a:lstStyle/>
          <a:p>
            <a:r>
              <a:rPr lang="ru-RU" sz="1200" dirty="0">
                <a:solidFill>
                  <a:schemeClr val="tx2"/>
                </a:solidFill>
              </a:rPr>
              <a:t>Информирование членов Ассоциации о ходе формирования Национального реестра специалистов</a:t>
            </a:r>
          </a:p>
        </p:txBody>
      </p:sp>
      <p:sp>
        <p:nvSpPr>
          <p:cNvPr id="7" name="Заголовок 6"/>
          <p:cNvSpPr>
            <a:spLocks noGrp="1"/>
          </p:cNvSpPr>
          <p:nvPr>
            <p:ph type="title"/>
          </p:nvPr>
        </p:nvSpPr>
        <p:spPr>
          <a:xfrm>
            <a:off x="426368" y="836712"/>
            <a:ext cx="8291264" cy="1008112"/>
          </a:xfrm>
        </p:spPr>
        <p:txBody>
          <a:bodyPr/>
          <a:lstStyle/>
          <a:p>
            <a:pPr lvl="0" eaLnBrk="1" hangingPunct="1"/>
            <a:r>
              <a:rPr lang="ru-RU" sz="3200" b="1" dirty="0" smtClean="0">
                <a:solidFill>
                  <a:srgbClr val="C00000"/>
                </a:solidFill>
                <a:latin typeface="Arial" charset="0"/>
                <a:cs typeface="Arial" charset="0"/>
              </a:rPr>
              <a:t/>
            </a:r>
            <a:br>
              <a:rPr lang="ru-RU" sz="3200" b="1" dirty="0" smtClean="0">
                <a:solidFill>
                  <a:srgbClr val="C00000"/>
                </a:solidFill>
                <a:latin typeface="Arial" charset="0"/>
                <a:cs typeface="Arial" charset="0"/>
              </a:rPr>
            </a:br>
            <a:r>
              <a:rPr lang="ru-RU" sz="3200" b="1" dirty="0" smtClean="0">
                <a:solidFill>
                  <a:srgbClr val="C00000"/>
                </a:solidFill>
                <a:latin typeface="Arial" charset="0"/>
                <a:cs typeface="Arial" charset="0"/>
              </a:rPr>
              <a:t>Часто задаваемые вопросы в отношении иностранных специалистов</a:t>
            </a:r>
            <a:r>
              <a:rPr lang="ru-RU" sz="3200" b="1" dirty="0">
                <a:solidFill>
                  <a:srgbClr val="C00000"/>
                </a:solidFill>
                <a:latin typeface="Arial" charset="0"/>
                <a:cs typeface="Arial" charset="0"/>
              </a:rPr>
              <a:t/>
            </a:r>
            <a:br>
              <a:rPr lang="ru-RU" sz="3200" b="1" dirty="0">
                <a:solidFill>
                  <a:srgbClr val="C00000"/>
                </a:solidFill>
                <a:latin typeface="Arial" charset="0"/>
                <a:cs typeface="Arial" charset="0"/>
              </a:rPr>
            </a:br>
            <a:endParaRPr lang="ru-RU" dirty="0"/>
          </a:p>
        </p:txBody>
      </p:sp>
      <p:graphicFrame>
        <p:nvGraphicFramePr>
          <p:cNvPr id="10" name="Объект 2"/>
          <p:cNvGraphicFramePr>
            <a:graphicFrameLocks/>
          </p:cNvGraphicFramePr>
          <p:nvPr>
            <p:extLst>
              <p:ext uri="{D42A27DB-BD31-4B8C-83A1-F6EECF244321}">
                <p14:modId xmlns:p14="http://schemas.microsoft.com/office/powerpoint/2010/main" val="442165333"/>
              </p:ext>
            </p:extLst>
          </p:nvPr>
        </p:nvGraphicFramePr>
        <p:xfrm>
          <a:off x="426368" y="1916832"/>
          <a:ext cx="8291264" cy="4602480"/>
        </p:xfrm>
        <a:graphic>
          <a:graphicData uri="http://schemas.openxmlformats.org/drawingml/2006/table">
            <a:tbl>
              <a:tblPr firstRow="1" bandRow="1">
                <a:tableStyleId>{5C22544A-7EE6-4342-B048-85BDC9FD1C3A}</a:tableStyleId>
              </a:tblPr>
              <a:tblGrid>
                <a:gridCol w="8291264">
                  <a:extLst>
                    <a:ext uri="{9D8B030D-6E8A-4147-A177-3AD203B41FA5}">
                      <a16:colId xmlns:a16="http://schemas.microsoft.com/office/drawing/2014/main" xmlns="" val="20000"/>
                    </a:ext>
                  </a:extLst>
                </a:gridCol>
              </a:tblGrid>
              <a:tr h="626377">
                <a:tc>
                  <a:txBody>
                    <a:bodyPr/>
                    <a:lstStyle/>
                    <a:p>
                      <a:r>
                        <a:rPr lang="ru-RU" sz="2000" baseline="0" dirty="0" smtClean="0"/>
                        <a:t>Необходимо ли иностранным гражданам получать справку об отсутствии судимости? Где она оформляется?</a:t>
                      </a:r>
                      <a:endParaRPr lang="ru-RU" sz="2000" dirty="0"/>
                    </a:p>
                  </a:txBody>
                  <a:tcPr/>
                </a:tc>
                <a:extLst>
                  <a:ext uri="{0D108BD9-81ED-4DB2-BD59-A6C34878D82A}">
                    <a16:rowId xmlns:a16="http://schemas.microsoft.com/office/drawing/2014/main" xmlns="" val="10000"/>
                  </a:ext>
                </a:extLst>
              </a:tr>
              <a:tr h="3622095">
                <a:tc>
                  <a:txBody>
                    <a:bodyPr/>
                    <a:lstStyle/>
                    <a:p>
                      <a:pPr>
                        <a:spcAft>
                          <a:spcPts val="600"/>
                        </a:spcAft>
                      </a:pPr>
                      <a:r>
                        <a:rPr lang="ru-RU" sz="2000" dirty="0" smtClean="0">
                          <a:solidFill>
                            <a:schemeClr val="tx2">
                              <a:lumMod val="75000"/>
                            </a:schemeClr>
                          </a:solidFill>
                        </a:rPr>
                        <a:t>Да.</a:t>
                      </a:r>
                      <a:r>
                        <a:rPr lang="ru-RU" sz="2000" baseline="0" dirty="0" smtClean="0">
                          <a:solidFill>
                            <a:schemeClr val="tx2">
                              <a:lumMod val="75000"/>
                            </a:schemeClr>
                          </a:solidFill>
                        </a:rPr>
                        <a:t> Необходимо. В этой части к иностранным гражданам применяются те же требования, что и к гражданам Российской Федерации.</a:t>
                      </a:r>
                    </a:p>
                    <a:p>
                      <a:pPr>
                        <a:spcAft>
                          <a:spcPts val="600"/>
                        </a:spcAft>
                      </a:pPr>
                      <a:r>
                        <a:rPr lang="ru-RU" sz="2000" baseline="0" dirty="0" smtClean="0">
                          <a:solidFill>
                            <a:schemeClr val="tx2">
                              <a:lumMod val="75000"/>
                            </a:schemeClr>
                          </a:solidFill>
                        </a:rPr>
                        <a:t>Справку можно получить:</a:t>
                      </a:r>
                    </a:p>
                    <a:p>
                      <a:pPr marL="180975" indent="0">
                        <a:spcAft>
                          <a:spcPts val="600"/>
                        </a:spcAft>
                        <a:buAutoNum type="arabicPeriod"/>
                      </a:pPr>
                      <a:r>
                        <a:rPr kumimoji="0" lang="ru-RU" sz="2000" b="0" i="0" u="none" strike="noStrike" kern="1200" cap="none" spc="0" normalizeH="0" baseline="0" noProof="0" dirty="0" smtClean="0">
                          <a:ln>
                            <a:noFill/>
                          </a:ln>
                          <a:solidFill>
                            <a:srgbClr val="1F497D">
                              <a:lumMod val="75000"/>
                            </a:srgbClr>
                          </a:solidFill>
                          <a:effectLst/>
                          <a:uLnTx/>
                          <a:uFillTx/>
                          <a:latin typeface="+mn-lt"/>
                        </a:rPr>
                        <a:t>  Через интернет-портал «gosuslugi.ru»;</a:t>
                      </a:r>
                    </a:p>
                    <a:p>
                      <a:pPr marL="180975" indent="0" algn="just">
                        <a:spcAft>
                          <a:spcPts val="600"/>
                        </a:spcAft>
                        <a:buAutoNum type="arabicPeriod"/>
                      </a:pPr>
                      <a:r>
                        <a:rPr lang="ru-RU" sz="2000" baseline="0" dirty="0" smtClean="0">
                          <a:solidFill>
                            <a:schemeClr val="tx2">
                              <a:lumMod val="75000"/>
                            </a:schemeClr>
                          </a:solidFill>
                        </a:rPr>
                        <a:t>  В любом многофункциональном центре предоставления </a:t>
                      </a:r>
                    </a:p>
                    <a:p>
                      <a:pPr marL="180975" indent="0" algn="just">
                        <a:spcAft>
                          <a:spcPts val="600"/>
                        </a:spcAft>
                        <a:buNone/>
                      </a:pPr>
                      <a:r>
                        <a:rPr lang="ru-RU" sz="2000" baseline="0" dirty="0" smtClean="0">
                          <a:solidFill>
                            <a:schemeClr val="tx2">
                              <a:lumMod val="75000"/>
                            </a:schemeClr>
                          </a:solidFill>
                        </a:rPr>
                        <a:t>     государственных услуг  города Москвы («Мои документы»);</a:t>
                      </a:r>
                    </a:p>
                    <a:p>
                      <a:pPr marL="180975" indent="0" algn="just">
                        <a:spcAft>
                          <a:spcPts val="600"/>
                        </a:spcAft>
                        <a:buNone/>
                      </a:pPr>
                      <a:r>
                        <a:rPr lang="ru-RU" sz="2000" baseline="0" dirty="0" smtClean="0">
                          <a:solidFill>
                            <a:schemeClr val="tx2">
                              <a:lumMod val="75000"/>
                            </a:schemeClr>
                          </a:solidFill>
                        </a:rPr>
                        <a:t>3.  На личном приеме по адресу: г. Москва, ул. </a:t>
                      </a:r>
                      <a:r>
                        <a:rPr lang="ru-RU" sz="2000" baseline="0" dirty="0" err="1" smtClean="0">
                          <a:solidFill>
                            <a:schemeClr val="tx2">
                              <a:lumMod val="75000"/>
                            </a:schemeClr>
                          </a:solidFill>
                        </a:rPr>
                        <a:t>Велозаводская</a:t>
                      </a:r>
                      <a:r>
                        <a:rPr lang="ru-RU" sz="2000" baseline="0" dirty="0" smtClean="0">
                          <a:solidFill>
                            <a:schemeClr val="tx2">
                              <a:lumMod val="75000"/>
                            </a:schemeClr>
                          </a:solidFill>
                        </a:rPr>
                        <a:t>, д.6а;</a:t>
                      </a:r>
                    </a:p>
                    <a:p>
                      <a:pPr marL="180975" indent="0" algn="just">
                        <a:spcAft>
                          <a:spcPts val="600"/>
                        </a:spcAft>
                      </a:pPr>
                      <a:r>
                        <a:rPr lang="ru-RU" sz="2000" baseline="0" dirty="0" smtClean="0">
                          <a:solidFill>
                            <a:schemeClr val="tx2">
                              <a:lumMod val="75000"/>
                            </a:schemeClr>
                          </a:solidFill>
                        </a:rPr>
                        <a:t>4. В Федеральном казенном учреждении «Главный информационно-аналитический центр МВД России» по адресу: г. Москва,                              ул. </a:t>
                      </a:r>
                      <a:r>
                        <a:rPr lang="ru-RU" sz="2000" baseline="0" dirty="0" err="1" smtClean="0">
                          <a:solidFill>
                            <a:schemeClr val="tx2">
                              <a:lumMod val="75000"/>
                            </a:schemeClr>
                          </a:solidFill>
                        </a:rPr>
                        <a:t>Новочеремушкинская</a:t>
                      </a:r>
                      <a:r>
                        <a:rPr lang="ru-RU" sz="2000" baseline="0" dirty="0" smtClean="0">
                          <a:solidFill>
                            <a:schemeClr val="tx2">
                              <a:lumMod val="75000"/>
                            </a:schemeClr>
                          </a:solidFill>
                        </a:rPr>
                        <a:t>, д.67, контактные телефоны: 8 (495) 322-30-58,    8 (495) 332-32-45).</a:t>
                      </a:r>
                      <a:endParaRPr lang="ru-RU" sz="2000" dirty="0">
                        <a:solidFill>
                          <a:schemeClr val="tx2">
                            <a:lumMod val="75000"/>
                          </a:schemeClr>
                        </a:solidFill>
                      </a:endParaRPr>
                    </a:p>
                  </a:txBody>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2357187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7" name="Прямоугольник 6"/>
          <p:cNvSpPr/>
          <p:nvPr/>
        </p:nvSpPr>
        <p:spPr>
          <a:xfrm>
            <a:off x="542909" y="914789"/>
            <a:ext cx="8277241" cy="584775"/>
          </a:xfrm>
          <a:prstGeom prst="rect">
            <a:avLst/>
          </a:prstGeom>
        </p:spPr>
        <p:txBody>
          <a:bodyPr wrap="square">
            <a:spAutoFit/>
          </a:bodyPr>
          <a:lstStyle/>
          <a:p>
            <a:pPr algn="ctr"/>
            <a:r>
              <a:rPr lang="ru-RU" sz="3200" b="1" dirty="0" smtClean="0">
                <a:latin typeface="+mn-lt"/>
              </a:rPr>
              <a:t>	</a:t>
            </a:r>
          </a:p>
        </p:txBody>
      </p:sp>
      <p:sp>
        <p:nvSpPr>
          <p:cNvPr id="13" name="Капля 12"/>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1</a:t>
            </a:r>
            <a:endParaRPr lang="ru-RU" b="1" dirty="0">
              <a:solidFill>
                <a:schemeClr val="bg1"/>
              </a:solidFill>
              <a:latin typeface="Arial Black" panose="020B0A04020102020204" pitchFamily="34" charset="0"/>
            </a:endParaRPr>
          </a:p>
        </p:txBody>
      </p:sp>
      <p:sp>
        <p:nvSpPr>
          <p:cNvPr id="14" name="TextBox 13"/>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Первый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15" name="Прямоугольник 14"/>
          <p:cNvSpPr/>
          <p:nvPr/>
        </p:nvSpPr>
        <p:spPr>
          <a:xfrm>
            <a:off x="857920" y="420842"/>
            <a:ext cx="8144891" cy="276999"/>
          </a:xfrm>
          <a:prstGeom prst="rect">
            <a:avLst/>
          </a:prstGeom>
        </p:spPr>
        <p:txBody>
          <a:bodyPr wrap="square">
            <a:spAutoFit/>
          </a:bodyPr>
          <a:lstStyle/>
          <a:p>
            <a:r>
              <a:rPr lang="ru-RU" sz="1200" dirty="0">
                <a:solidFill>
                  <a:schemeClr val="tx2"/>
                </a:solidFill>
              </a:rPr>
              <a:t>Информирование членов Ассоциации о ходе формирования Национального реестра специалистов</a:t>
            </a:r>
          </a:p>
        </p:txBody>
      </p:sp>
      <p:sp>
        <p:nvSpPr>
          <p:cNvPr id="2" name="Заголовок 1"/>
          <p:cNvSpPr>
            <a:spLocks noGrp="1"/>
          </p:cNvSpPr>
          <p:nvPr>
            <p:ph type="title"/>
          </p:nvPr>
        </p:nvSpPr>
        <p:spPr>
          <a:xfrm>
            <a:off x="457200" y="697840"/>
            <a:ext cx="8229600" cy="719797"/>
          </a:xfrm>
        </p:spPr>
        <p:txBody>
          <a:bodyPr/>
          <a:lstStyle/>
          <a:p>
            <a:r>
              <a:rPr lang="ru-RU" sz="3600" dirty="0" smtClean="0">
                <a:solidFill>
                  <a:srgbClr val="C00000"/>
                </a:solidFill>
              </a:rPr>
              <a:t>В целях формирования НРС утверждены:</a:t>
            </a:r>
            <a:endParaRPr lang="ru-RU" sz="3600" dirty="0">
              <a:solidFill>
                <a:srgbClr val="C00000"/>
              </a:solidFill>
            </a:endParaRPr>
          </a:p>
        </p:txBody>
      </p:sp>
      <p:graphicFrame>
        <p:nvGraphicFramePr>
          <p:cNvPr id="5" name="Объект 4"/>
          <p:cNvGraphicFramePr>
            <a:graphicFrameLocks noGrp="1"/>
          </p:cNvGraphicFramePr>
          <p:nvPr>
            <p:ph idx="1"/>
            <p:extLst>
              <p:ext uri="{D42A27DB-BD31-4B8C-83A1-F6EECF244321}">
                <p14:modId xmlns:p14="http://schemas.microsoft.com/office/powerpoint/2010/main" val="13917649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85459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4076"/>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5" name="Капля 4"/>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2.2</a:t>
            </a:r>
            <a:endParaRPr lang="ru-RU" b="1" dirty="0">
              <a:solidFill>
                <a:schemeClr val="bg1"/>
              </a:solidFill>
              <a:latin typeface="Arial Black" panose="020B0A04020102020204" pitchFamily="34" charset="0"/>
            </a:endParaRPr>
          </a:p>
        </p:txBody>
      </p:sp>
      <p:sp>
        <p:nvSpPr>
          <p:cNvPr id="6" name="TextBox 5"/>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Второй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3" name="Прямоугольник 2"/>
          <p:cNvSpPr/>
          <p:nvPr/>
        </p:nvSpPr>
        <p:spPr>
          <a:xfrm>
            <a:off x="629562" y="2233067"/>
            <a:ext cx="7884876" cy="1200329"/>
          </a:xfrm>
          <a:prstGeom prst="rect">
            <a:avLst/>
          </a:prstGeom>
        </p:spPr>
        <p:txBody>
          <a:bodyPr wrap="square">
            <a:spAutoFit/>
          </a:bodyPr>
          <a:lstStyle/>
          <a:p>
            <a:pPr algn="ctr"/>
            <a:r>
              <a:rPr lang="ru-RU" sz="3600" b="1" dirty="0" smtClean="0">
                <a:solidFill>
                  <a:schemeClr val="tx2"/>
                </a:solidFill>
              </a:rPr>
              <a:t>Утверждение новой редакции Положения о членстве в СРО</a:t>
            </a:r>
            <a:endParaRPr lang="ru-RU" sz="3600" b="1" dirty="0">
              <a:solidFill>
                <a:schemeClr val="tx2"/>
              </a:solidFill>
            </a:endParaRPr>
          </a:p>
        </p:txBody>
      </p:sp>
    </p:spTree>
    <p:extLst>
      <p:ext uri="{BB962C8B-B14F-4D97-AF65-F5344CB8AC3E}">
        <p14:creationId xmlns:p14="http://schemas.microsoft.com/office/powerpoint/2010/main" val="1964100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latin typeface="Arial" panose="020B0604020202020204" pitchFamily="34" charset="0"/>
              <a:cs typeface="Arial" panose="020B0604020202020204" pitchFamily="34" charset="0"/>
            </a:endParaRPr>
          </a:p>
        </p:txBody>
      </p:sp>
      <p:sp>
        <p:nvSpPr>
          <p:cNvPr id="10" name="Заголовок 9"/>
          <p:cNvSpPr>
            <a:spLocks noGrp="1"/>
          </p:cNvSpPr>
          <p:nvPr>
            <p:ph type="title"/>
          </p:nvPr>
        </p:nvSpPr>
        <p:spPr>
          <a:xfrm>
            <a:off x="457200" y="527050"/>
            <a:ext cx="8229600" cy="890588"/>
          </a:xfrm>
        </p:spPr>
        <p:txBody>
          <a:bodyPr/>
          <a:lstStyle/>
          <a:p>
            <a:r>
              <a:rPr lang="ru-RU" sz="3600" dirty="0">
                <a:solidFill>
                  <a:schemeClr val="tx2">
                    <a:lumMod val="75000"/>
                  </a:schemeClr>
                </a:solidFill>
                <a:latin typeface="Arial" panose="020B0604020202020204" pitchFamily="34" charset="0"/>
                <a:cs typeface="Arial" panose="020B0604020202020204" pitchFamily="34" charset="0"/>
              </a:rPr>
              <a:t>Требования к членам СРО</a:t>
            </a:r>
            <a:endParaRPr lang="ru-RU" sz="3600" dirty="0">
              <a:latin typeface="Arial" panose="020B0604020202020204" pitchFamily="34" charset="0"/>
              <a:cs typeface="Arial" panose="020B0604020202020204" pitchFamily="34" charset="0"/>
            </a:endParaRPr>
          </a:p>
        </p:txBody>
      </p:sp>
      <p:graphicFrame>
        <p:nvGraphicFramePr>
          <p:cNvPr id="13" name="Объект 12"/>
          <p:cNvGraphicFramePr>
            <a:graphicFrameLocks noGrp="1"/>
          </p:cNvGraphicFramePr>
          <p:nvPr>
            <p:ph idx="1"/>
            <p:extLst>
              <p:ext uri="{D42A27DB-BD31-4B8C-83A1-F6EECF244321}">
                <p14:modId xmlns:p14="http://schemas.microsoft.com/office/powerpoint/2010/main" val="2938994067"/>
              </p:ext>
            </p:extLst>
          </p:nvPr>
        </p:nvGraphicFramePr>
        <p:xfrm>
          <a:off x="534603" y="1607914"/>
          <a:ext cx="4834880" cy="44930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52536" y="1878343"/>
            <a:ext cx="4041775"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Скругленный прямоугольник 13"/>
          <p:cNvSpPr/>
          <p:nvPr/>
        </p:nvSpPr>
        <p:spPr>
          <a:xfrm>
            <a:off x="5796136" y="1878343"/>
            <a:ext cx="2890664" cy="403244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latin typeface="Arial" panose="020B0604020202020204" pitchFamily="34" charset="0"/>
              <a:cs typeface="Arial" panose="020B0604020202020204" pitchFamily="34" charset="0"/>
            </a:endParaRPr>
          </a:p>
        </p:txBody>
      </p:sp>
      <p:sp>
        <p:nvSpPr>
          <p:cNvPr id="16" name="TextBox 15"/>
          <p:cNvSpPr txBox="1"/>
          <p:nvPr/>
        </p:nvSpPr>
        <p:spPr>
          <a:xfrm>
            <a:off x="6089340" y="2659393"/>
            <a:ext cx="2304256" cy="2308324"/>
          </a:xfrm>
          <a:prstGeom prst="rect">
            <a:avLst/>
          </a:prstGeom>
          <a:noFill/>
        </p:spPr>
        <p:txBody>
          <a:bodyPr wrap="square" rtlCol="0">
            <a:spAutoFit/>
          </a:bodyPr>
          <a:lstStyle/>
          <a:p>
            <a:pPr algn="ctr"/>
            <a:r>
              <a:rPr lang="ru-RU" dirty="0">
                <a:solidFill>
                  <a:schemeClr val="bg1"/>
                </a:solidFill>
                <a:latin typeface="Arial" panose="020B0604020202020204" pitchFamily="34" charset="0"/>
                <a:cs typeface="Arial" panose="020B0604020202020204" pitchFamily="34" charset="0"/>
              </a:rPr>
              <a:t>Положение о членстве в СРО, </a:t>
            </a:r>
            <a:endParaRPr lang="en-US" dirty="0" smtClean="0">
              <a:solidFill>
                <a:schemeClr val="bg1"/>
              </a:solidFill>
              <a:latin typeface="Arial" panose="020B0604020202020204" pitchFamily="34" charset="0"/>
              <a:cs typeface="Arial" panose="020B0604020202020204" pitchFamily="34" charset="0"/>
            </a:endParaRPr>
          </a:p>
          <a:p>
            <a:pPr algn="ctr"/>
            <a:r>
              <a:rPr lang="ru-RU" dirty="0" smtClean="0">
                <a:solidFill>
                  <a:schemeClr val="bg1"/>
                </a:solidFill>
                <a:latin typeface="Arial" panose="020B0604020202020204" pitchFamily="34" charset="0"/>
                <a:cs typeface="Arial" panose="020B0604020202020204" pitchFamily="34" charset="0"/>
              </a:rPr>
              <a:t>в </a:t>
            </a:r>
            <a:r>
              <a:rPr lang="ru-RU" dirty="0">
                <a:solidFill>
                  <a:schemeClr val="bg1"/>
                </a:solidFill>
                <a:latin typeface="Arial" panose="020B0604020202020204" pitchFamily="34" charset="0"/>
                <a:cs typeface="Arial" panose="020B0604020202020204" pitchFamily="34" charset="0"/>
              </a:rPr>
              <a:t>том числе о требованиях </a:t>
            </a:r>
            <a:endParaRPr lang="en-US" dirty="0" smtClean="0">
              <a:solidFill>
                <a:schemeClr val="bg1"/>
              </a:solidFill>
              <a:latin typeface="Arial" panose="020B0604020202020204" pitchFamily="34" charset="0"/>
              <a:cs typeface="Arial" panose="020B0604020202020204" pitchFamily="34" charset="0"/>
            </a:endParaRPr>
          </a:p>
          <a:p>
            <a:pPr algn="ctr"/>
            <a:r>
              <a:rPr lang="ru-RU" dirty="0" smtClean="0">
                <a:solidFill>
                  <a:schemeClr val="bg1"/>
                </a:solidFill>
                <a:latin typeface="Arial" panose="020B0604020202020204" pitchFamily="34" charset="0"/>
                <a:cs typeface="Arial" panose="020B0604020202020204" pitchFamily="34" charset="0"/>
              </a:rPr>
              <a:t>к </a:t>
            </a:r>
            <a:r>
              <a:rPr lang="ru-RU" dirty="0">
                <a:solidFill>
                  <a:schemeClr val="bg1"/>
                </a:solidFill>
                <a:latin typeface="Arial" panose="020B0604020202020204" pitchFamily="34" charset="0"/>
                <a:cs typeface="Arial" panose="020B0604020202020204" pitchFamily="34" charset="0"/>
              </a:rPr>
              <a:t>членам СРО,  </a:t>
            </a:r>
          </a:p>
          <a:p>
            <a:pPr algn="ctr"/>
            <a:r>
              <a:rPr lang="ru-RU" dirty="0">
                <a:solidFill>
                  <a:schemeClr val="bg1"/>
                </a:solidFill>
                <a:latin typeface="Arial" panose="020B0604020202020204" pitchFamily="34" charset="0"/>
                <a:cs typeface="Arial" panose="020B0604020202020204" pitchFamily="34" charset="0"/>
              </a:rPr>
              <a:t>о размере, порядке расчета и уплаты </a:t>
            </a:r>
            <a:r>
              <a:rPr lang="ru-RU" dirty="0" smtClean="0">
                <a:solidFill>
                  <a:schemeClr val="bg1"/>
                </a:solidFill>
                <a:latin typeface="Arial" panose="020B0604020202020204" pitchFamily="34" charset="0"/>
                <a:cs typeface="Arial" panose="020B0604020202020204" pitchFamily="34" charset="0"/>
              </a:rPr>
              <a:t>взносов</a:t>
            </a:r>
            <a:endParaRPr lang="ru-RU" dirty="0">
              <a:solidFill>
                <a:schemeClr val="bg1"/>
              </a:solidFill>
              <a:latin typeface="Arial" panose="020B0604020202020204" pitchFamily="34" charset="0"/>
              <a:cs typeface="Arial" panose="020B0604020202020204" pitchFamily="34" charset="0"/>
            </a:endParaRPr>
          </a:p>
        </p:txBody>
      </p:sp>
      <p:pic>
        <p:nvPicPr>
          <p:cNvPr id="2051"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143400" y="1196752"/>
            <a:ext cx="4041775"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Капля 10"/>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2.2</a:t>
            </a:r>
            <a:endParaRPr lang="ru-RU" b="1" dirty="0">
              <a:solidFill>
                <a:schemeClr val="bg1"/>
              </a:solidFill>
              <a:latin typeface="Arial Black" panose="020B0A04020102020204" pitchFamily="34" charset="0"/>
            </a:endParaRPr>
          </a:p>
        </p:txBody>
      </p:sp>
      <p:sp>
        <p:nvSpPr>
          <p:cNvPr id="12" name="TextBox 11"/>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Второй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Tree>
    <p:extLst>
      <p:ext uri="{BB962C8B-B14F-4D97-AF65-F5344CB8AC3E}">
        <p14:creationId xmlns:p14="http://schemas.microsoft.com/office/powerpoint/2010/main" val="1271933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4076"/>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5" name="Капля 4"/>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2.2</a:t>
            </a:r>
            <a:endParaRPr lang="ru-RU" b="1" dirty="0">
              <a:solidFill>
                <a:schemeClr val="bg1"/>
              </a:solidFill>
              <a:latin typeface="Arial Black" panose="020B0A04020102020204" pitchFamily="34" charset="0"/>
            </a:endParaRPr>
          </a:p>
        </p:txBody>
      </p:sp>
      <p:sp>
        <p:nvSpPr>
          <p:cNvPr id="6" name="TextBox 5"/>
          <p:cNvSpPr txBox="1">
            <a:spLocks noChangeArrowheads="1"/>
          </p:cNvSpPr>
          <p:nvPr/>
        </p:nvSpPr>
        <p:spPr bwMode="auto">
          <a:xfrm>
            <a:off x="854075" y="188913"/>
            <a:ext cx="767836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Второй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2" name="Заголовок 1"/>
          <p:cNvSpPr>
            <a:spLocks noGrp="1"/>
          </p:cNvSpPr>
          <p:nvPr>
            <p:ph type="title"/>
          </p:nvPr>
        </p:nvSpPr>
        <p:spPr>
          <a:xfrm>
            <a:off x="457200" y="764704"/>
            <a:ext cx="8229600" cy="652934"/>
          </a:xfrm>
        </p:spPr>
        <p:txBody>
          <a:bodyPr/>
          <a:lstStyle/>
          <a:p>
            <a:r>
              <a:rPr lang="ru-RU" dirty="0" smtClean="0">
                <a:solidFill>
                  <a:schemeClr val="tx2">
                    <a:lumMod val="75000"/>
                  </a:schemeClr>
                </a:solidFill>
              </a:rPr>
              <a:t>При разработке учтены:</a:t>
            </a:r>
            <a:endParaRPr lang="ru-RU" dirty="0">
              <a:solidFill>
                <a:schemeClr val="tx2">
                  <a:lumMod val="75000"/>
                </a:schemeClr>
              </a:solidFill>
            </a:endParaRPr>
          </a:p>
        </p:txBody>
      </p:sp>
      <p:graphicFrame>
        <p:nvGraphicFramePr>
          <p:cNvPr id="3" name="Объект 2"/>
          <p:cNvGraphicFramePr>
            <a:graphicFrameLocks noGrp="1"/>
          </p:cNvGraphicFramePr>
          <p:nvPr>
            <p:ph idx="1"/>
            <p:extLst>
              <p:ext uri="{D42A27DB-BD31-4B8C-83A1-F6EECF244321}">
                <p14:modId xmlns:p14="http://schemas.microsoft.com/office/powerpoint/2010/main" val="4079613895"/>
              </p:ext>
            </p:extLst>
          </p:nvPr>
        </p:nvGraphicFramePr>
        <p:xfrm>
          <a:off x="457200" y="1600200"/>
          <a:ext cx="8229600" cy="49251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4"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27584" y="2279526"/>
            <a:ext cx="6286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87624" y="3717032"/>
            <a:ext cx="6286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27584" y="5157192"/>
            <a:ext cx="6286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6310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latin typeface="Arial" panose="020B0604020202020204" pitchFamily="34" charset="0"/>
              <a:cs typeface="Arial" panose="020B0604020202020204" pitchFamily="34" charset="0"/>
            </a:endParaRPr>
          </a:p>
        </p:txBody>
      </p:sp>
      <p:sp>
        <p:nvSpPr>
          <p:cNvPr id="3" name="Заголовок 2"/>
          <p:cNvSpPr>
            <a:spLocks noGrp="1"/>
          </p:cNvSpPr>
          <p:nvPr>
            <p:ph type="title"/>
          </p:nvPr>
        </p:nvSpPr>
        <p:spPr>
          <a:xfrm>
            <a:off x="426368" y="692696"/>
            <a:ext cx="8291264" cy="1224136"/>
          </a:xfrm>
        </p:spPr>
        <p:txBody>
          <a:bodyPr/>
          <a:lstStyle/>
          <a:p>
            <a:r>
              <a:rPr lang="ru-RU" sz="2000" b="1" dirty="0" smtClean="0">
                <a:solidFill>
                  <a:srgbClr val="C00000"/>
                </a:solidFill>
                <a:latin typeface="Arial" panose="020B0604020202020204" pitchFamily="34" charset="0"/>
                <a:cs typeface="Arial" panose="020B0604020202020204" pitchFamily="34" charset="0"/>
              </a:rPr>
              <a:t>Т</a:t>
            </a:r>
            <a:r>
              <a:rPr lang="en-US" sz="2000" b="1" dirty="0" err="1" smtClean="0">
                <a:solidFill>
                  <a:srgbClr val="C00000"/>
                </a:solidFill>
                <a:latin typeface="Arial" panose="020B0604020202020204" pitchFamily="34" charset="0"/>
                <a:cs typeface="Arial" panose="020B0604020202020204" pitchFamily="34" charset="0"/>
              </a:rPr>
              <a:t>ребования</a:t>
            </a:r>
            <a:r>
              <a:rPr lang="en-US" sz="2000" b="1" dirty="0" smtClean="0">
                <a:solidFill>
                  <a:srgbClr val="C00000"/>
                </a:solidFill>
                <a:latin typeface="Arial" panose="020B0604020202020204" pitchFamily="34" charset="0"/>
                <a:cs typeface="Arial" panose="020B0604020202020204" pitchFamily="34" charset="0"/>
              </a:rPr>
              <a:t> к </a:t>
            </a:r>
            <a:r>
              <a:rPr lang="en-US" sz="2000" b="1" dirty="0" err="1" smtClean="0">
                <a:solidFill>
                  <a:srgbClr val="C00000"/>
                </a:solidFill>
                <a:latin typeface="Arial" panose="020B0604020202020204" pitchFamily="34" charset="0"/>
                <a:cs typeface="Arial" panose="020B0604020202020204" pitchFamily="34" charset="0"/>
              </a:rPr>
              <a:t>членам</a:t>
            </a:r>
            <a:r>
              <a:rPr lang="en-US" sz="2000" b="1" dirty="0" smtClean="0">
                <a:solidFill>
                  <a:srgbClr val="C00000"/>
                </a:solidFill>
                <a:latin typeface="Arial" panose="020B0604020202020204" pitchFamily="34" charset="0"/>
                <a:cs typeface="Arial" panose="020B0604020202020204" pitchFamily="34" charset="0"/>
              </a:rPr>
              <a:t> СРО</a:t>
            </a:r>
            <a:r>
              <a:rPr lang="ru-RU" sz="2000" b="1" dirty="0" smtClean="0">
                <a:solidFill>
                  <a:srgbClr val="C00000"/>
                </a:solidFill>
                <a:latin typeface="Arial" panose="020B0604020202020204" pitchFamily="34" charset="0"/>
                <a:cs typeface="Arial" panose="020B0604020202020204" pitchFamily="34" charset="0"/>
              </a:rPr>
              <a:t>, выполняющим работы на объектах капитального строительства (за исключением особо опасных, технически сложных и уникальных объектов, объектов использования атомной энергии)</a:t>
            </a:r>
            <a:endParaRPr lang="ru-RU" sz="2000" b="1" dirty="0">
              <a:solidFill>
                <a:srgbClr val="C00000"/>
              </a:solidFill>
              <a:latin typeface="Arial" panose="020B0604020202020204" pitchFamily="34" charset="0"/>
              <a:cs typeface="Arial" panose="020B0604020202020204" pitchFamily="34" charset="0"/>
            </a:endParaRPr>
          </a:p>
        </p:txBody>
      </p:sp>
      <p:graphicFrame>
        <p:nvGraphicFramePr>
          <p:cNvPr id="9" name="Объект 8"/>
          <p:cNvGraphicFramePr>
            <a:graphicFrameLocks noGrp="1"/>
          </p:cNvGraphicFramePr>
          <p:nvPr>
            <p:ph idx="1"/>
            <p:extLst>
              <p:ext uri="{D42A27DB-BD31-4B8C-83A1-F6EECF244321}">
                <p14:modId xmlns:p14="http://schemas.microsoft.com/office/powerpoint/2010/main" val="3508973200"/>
              </p:ext>
            </p:extLst>
          </p:nvPr>
        </p:nvGraphicFramePr>
        <p:xfrm>
          <a:off x="457200" y="1988840"/>
          <a:ext cx="8229600" cy="4032448"/>
        </p:xfrm>
        <a:graphic>
          <a:graphicData uri="http://schemas.openxmlformats.org/drawingml/2006/table">
            <a:tbl>
              <a:tblPr firstRow="1" bandRow="1">
                <a:tableStyleId>{69CF1AB2-1976-4502-BF36-3FF5EA218861}</a:tableStyleId>
              </a:tblPr>
              <a:tblGrid>
                <a:gridCol w="4114800">
                  <a:extLst>
                    <a:ext uri="{9D8B030D-6E8A-4147-A177-3AD203B41FA5}">
                      <a16:colId xmlns:a16="http://schemas.microsoft.com/office/drawing/2014/main" xmlns="" val="20000"/>
                    </a:ext>
                  </a:extLst>
                </a:gridCol>
                <a:gridCol w="4114800">
                  <a:extLst>
                    <a:ext uri="{9D8B030D-6E8A-4147-A177-3AD203B41FA5}">
                      <a16:colId xmlns:a16="http://schemas.microsoft.com/office/drawing/2014/main" xmlns="" val="20001"/>
                    </a:ext>
                  </a:extLst>
                </a:gridCol>
              </a:tblGrid>
              <a:tr h="2458810">
                <a:tc>
                  <a:txBody>
                    <a:bodyPr/>
                    <a:lstStyle/>
                    <a:p>
                      <a:r>
                        <a:rPr lang="ru-RU" b="0" dirty="0" smtClean="0"/>
                        <a:t>квалификационные требования к индивидуальным предпринимателям, а также руководителям юридического лица, самостоятельно организующим подготовку проектной документации/ строительство</a:t>
                      </a:r>
                      <a:r>
                        <a:rPr lang="ru-RU" b="0" baseline="0" dirty="0" smtClean="0"/>
                        <a:t>, </a:t>
                      </a:r>
                      <a:r>
                        <a:rPr lang="ru-RU" b="0" u="sng" baseline="0" dirty="0" smtClean="0"/>
                        <a:t>но не являющихся специалистами по организации проектирования/строительства</a:t>
                      </a:r>
                      <a:endParaRPr lang="ru-RU" b="0" u="sng" dirty="0"/>
                    </a:p>
                  </a:txBody>
                  <a:tcPr/>
                </a:tc>
                <a:tc>
                  <a:txBody>
                    <a:bodyPr/>
                    <a:lstStyle/>
                    <a:p>
                      <a:pPr algn="ctr"/>
                      <a:endParaRPr lang="en-US" b="0" dirty="0" smtClean="0"/>
                    </a:p>
                    <a:p>
                      <a:pPr algn="ctr"/>
                      <a:endParaRPr lang="en-US" b="0" dirty="0" smtClean="0"/>
                    </a:p>
                    <a:p>
                      <a:pPr algn="ctr"/>
                      <a:r>
                        <a:rPr lang="ru-RU" b="0" dirty="0" smtClean="0"/>
                        <a:t>наличие высшего образования соответствующего профиля и стажа работы по специальности не менее чем пять лет</a:t>
                      </a:r>
                      <a:endParaRPr lang="ru-RU" b="0" dirty="0"/>
                    </a:p>
                  </a:txBody>
                  <a:tcPr/>
                </a:tc>
                <a:extLst>
                  <a:ext uri="{0D108BD9-81ED-4DB2-BD59-A6C34878D82A}">
                    <a16:rowId xmlns:a16="http://schemas.microsoft.com/office/drawing/2014/main" xmlns="" val="10000"/>
                  </a:ext>
                </a:extLst>
              </a:tr>
              <a:tr h="1573638">
                <a:tc>
                  <a:txBody>
                    <a:bodyPr/>
                    <a:lstStyle/>
                    <a:p>
                      <a:r>
                        <a:rPr lang="ru-RU" dirty="0" smtClean="0"/>
                        <a:t>требования к наличию у индивидуального предпринимателя или юридического лица специалистов по организации проектирования/ строительства</a:t>
                      </a:r>
                      <a:endParaRPr lang="ru-RU" dirty="0"/>
                    </a:p>
                  </a:txBody>
                  <a:tcPr/>
                </a:tc>
                <a:tc>
                  <a:txBody>
                    <a:bodyPr/>
                    <a:lstStyle/>
                    <a:p>
                      <a:pPr algn="ctr"/>
                      <a:endParaRPr lang="en-US" dirty="0" smtClean="0"/>
                    </a:p>
                    <a:p>
                      <a:pPr algn="ctr"/>
                      <a:r>
                        <a:rPr lang="ru-RU" dirty="0" smtClean="0"/>
                        <a:t>не менее чем два специалиста по месту основной работы</a:t>
                      </a:r>
                      <a:r>
                        <a:rPr lang="en-US" dirty="0" smtClean="0"/>
                        <a:t>, </a:t>
                      </a:r>
                    </a:p>
                    <a:p>
                      <a:pPr algn="ctr"/>
                      <a:r>
                        <a:rPr lang="en-US" dirty="0" err="1" smtClean="0"/>
                        <a:t>сведения</a:t>
                      </a:r>
                      <a:r>
                        <a:rPr lang="en-US" dirty="0" smtClean="0"/>
                        <a:t> о </a:t>
                      </a:r>
                      <a:r>
                        <a:rPr lang="en-US" dirty="0" err="1" smtClean="0"/>
                        <a:t>которых</a:t>
                      </a:r>
                      <a:r>
                        <a:rPr lang="en-US" dirty="0" smtClean="0"/>
                        <a:t> </a:t>
                      </a:r>
                      <a:r>
                        <a:rPr lang="en-US" dirty="0" err="1" smtClean="0"/>
                        <a:t>включены</a:t>
                      </a:r>
                      <a:r>
                        <a:rPr lang="en-US" dirty="0" smtClean="0"/>
                        <a:t> в </a:t>
                      </a:r>
                      <a:r>
                        <a:rPr lang="en-US" dirty="0" err="1" smtClean="0"/>
                        <a:t>национальный</a:t>
                      </a:r>
                      <a:r>
                        <a:rPr lang="en-US" baseline="0" dirty="0" smtClean="0"/>
                        <a:t> </a:t>
                      </a:r>
                      <a:r>
                        <a:rPr lang="en-US" baseline="0" dirty="0" err="1" smtClean="0"/>
                        <a:t>реестр</a:t>
                      </a:r>
                      <a:r>
                        <a:rPr lang="en-US" baseline="0" dirty="0" smtClean="0"/>
                        <a:t> </a:t>
                      </a:r>
                      <a:r>
                        <a:rPr lang="en-US" baseline="0" dirty="0" err="1" smtClean="0"/>
                        <a:t>специалистов</a:t>
                      </a:r>
                      <a:endParaRPr lang="ru-RU" dirty="0"/>
                    </a:p>
                  </a:txBody>
                  <a:tcPr/>
                </a:tc>
                <a:extLst>
                  <a:ext uri="{0D108BD9-81ED-4DB2-BD59-A6C34878D82A}">
                    <a16:rowId xmlns:a16="http://schemas.microsoft.com/office/drawing/2014/main" xmlns="" val="10001"/>
                  </a:ext>
                </a:extLst>
              </a:tr>
            </a:tbl>
          </a:graphicData>
        </a:graphic>
      </p:graphicFrame>
      <p:sp>
        <p:nvSpPr>
          <p:cNvPr id="7" name="Капля 6"/>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2.2</a:t>
            </a:r>
            <a:endParaRPr lang="ru-RU" b="1" dirty="0">
              <a:solidFill>
                <a:schemeClr val="bg1"/>
              </a:solidFill>
              <a:latin typeface="Arial Black" panose="020B0A04020102020204" pitchFamily="34" charset="0"/>
            </a:endParaRPr>
          </a:p>
        </p:txBody>
      </p:sp>
      <p:sp>
        <p:nvSpPr>
          <p:cNvPr id="8" name="TextBox 7"/>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Второй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Tree>
    <p:extLst>
      <p:ext uri="{BB962C8B-B14F-4D97-AF65-F5344CB8AC3E}">
        <p14:creationId xmlns:p14="http://schemas.microsoft.com/office/powerpoint/2010/main" val="2512260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latin typeface="Arial" panose="020B0604020202020204" pitchFamily="34" charset="0"/>
              <a:cs typeface="Arial" panose="020B0604020202020204" pitchFamily="34" charset="0"/>
            </a:endParaRPr>
          </a:p>
        </p:txBody>
      </p:sp>
      <p:sp>
        <p:nvSpPr>
          <p:cNvPr id="3" name="Заголовок 2"/>
          <p:cNvSpPr>
            <a:spLocks noGrp="1"/>
          </p:cNvSpPr>
          <p:nvPr>
            <p:ph type="title"/>
          </p:nvPr>
        </p:nvSpPr>
        <p:spPr>
          <a:xfrm>
            <a:off x="426368" y="692696"/>
            <a:ext cx="8291264" cy="1224136"/>
          </a:xfrm>
        </p:spPr>
        <p:txBody>
          <a:bodyPr/>
          <a:lstStyle/>
          <a:p>
            <a:r>
              <a:rPr lang="ru-RU" sz="2000" b="1" dirty="0" smtClean="0">
                <a:solidFill>
                  <a:srgbClr val="C00000"/>
                </a:solidFill>
                <a:latin typeface="Arial" panose="020B0604020202020204" pitchFamily="34" charset="0"/>
                <a:cs typeface="Arial" panose="020B0604020202020204" pitchFamily="34" charset="0"/>
              </a:rPr>
              <a:t>Т</a:t>
            </a:r>
            <a:r>
              <a:rPr lang="en-US" sz="2000" b="1" dirty="0" err="1" smtClean="0">
                <a:solidFill>
                  <a:srgbClr val="C00000"/>
                </a:solidFill>
                <a:latin typeface="Arial" panose="020B0604020202020204" pitchFamily="34" charset="0"/>
                <a:cs typeface="Arial" panose="020B0604020202020204" pitchFamily="34" charset="0"/>
              </a:rPr>
              <a:t>ребования</a:t>
            </a:r>
            <a:r>
              <a:rPr lang="en-US" sz="2000" b="1" dirty="0" smtClean="0">
                <a:solidFill>
                  <a:srgbClr val="C00000"/>
                </a:solidFill>
                <a:latin typeface="Arial" panose="020B0604020202020204" pitchFamily="34" charset="0"/>
                <a:cs typeface="Arial" panose="020B0604020202020204" pitchFamily="34" charset="0"/>
              </a:rPr>
              <a:t> к </a:t>
            </a:r>
            <a:r>
              <a:rPr lang="en-US" sz="2000" b="1" dirty="0" err="1" smtClean="0">
                <a:solidFill>
                  <a:srgbClr val="C00000"/>
                </a:solidFill>
                <a:latin typeface="Arial" panose="020B0604020202020204" pitchFamily="34" charset="0"/>
                <a:cs typeface="Arial" panose="020B0604020202020204" pitchFamily="34" charset="0"/>
              </a:rPr>
              <a:t>членам</a:t>
            </a:r>
            <a:r>
              <a:rPr lang="en-US" sz="2000" b="1" dirty="0" smtClean="0">
                <a:solidFill>
                  <a:srgbClr val="C00000"/>
                </a:solidFill>
                <a:latin typeface="Arial" panose="020B0604020202020204" pitchFamily="34" charset="0"/>
                <a:cs typeface="Arial" panose="020B0604020202020204" pitchFamily="34" charset="0"/>
              </a:rPr>
              <a:t> СРО</a:t>
            </a:r>
            <a:r>
              <a:rPr lang="ru-RU" sz="2000" b="1" dirty="0" smtClean="0">
                <a:solidFill>
                  <a:srgbClr val="C00000"/>
                </a:solidFill>
                <a:latin typeface="Arial" panose="020B0604020202020204" pitchFamily="34" charset="0"/>
                <a:cs typeface="Arial" panose="020B0604020202020204" pitchFamily="34" charset="0"/>
              </a:rPr>
              <a:t>, выполняющим работы на особо опасных, технически сложных и уникальных объектах                    (за исключением объектов использования атомной энергии)</a:t>
            </a:r>
            <a:endParaRPr lang="ru-RU" sz="2000" b="1" dirty="0">
              <a:solidFill>
                <a:srgbClr val="C00000"/>
              </a:solidFill>
              <a:latin typeface="Arial" panose="020B0604020202020204" pitchFamily="34" charset="0"/>
              <a:cs typeface="Arial" panose="020B0604020202020204" pitchFamily="34" charset="0"/>
            </a:endParaRPr>
          </a:p>
        </p:txBody>
      </p:sp>
      <p:sp>
        <p:nvSpPr>
          <p:cNvPr id="7" name="Капля 6"/>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2.2</a:t>
            </a:r>
            <a:endParaRPr lang="ru-RU" b="1" dirty="0">
              <a:solidFill>
                <a:schemeClr val="bg1"/>
              </a:solidFill>
              <a:latin typeface="Arial Black" panose="020B0A04020102020204" pitchFamily="34" charset="0"/>
            </a:endParaRPr>
          </a:p>
        </p:txBody>
      </p:sp>
      <p:sp>
        <p:nvSpPr>
          <p:cNvPr id="8" name="TextBox 7"/>
          <p:cNvSpPr txBox="1">
            <a:spLocks noChangeArrowheads="1"/>
          </p:cNvSpPr>
          <p:nvPr/>
        </p:nvSpPr>
        <p:spPr bwMode="auto">
          <a:xfrm>
            <a:off x="854075" y="188913"/>
            <a:ext cx="7462341"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Второй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graphicFrame>
        <p:nvGraphicFramePr>
          <p:cNvPr id="11" name="Объект 10"/>
          <p:cNvGraphicFramePr>
            <a:graphicFrameLocks noGrp="1"/>
          </p:cNvGraphicFramePr>
          <p:nvPr>
            <p:ph idx="1"/>
            <p:extLst>
              <p:ext uri="{D42A27DB-BD31-4B8C-83A1-F6EECF244321}">
                <p14:modId xmlns:p14="http://schemas.microsoft.com/office/powerpoint/2010/main" val="2915568270"/>
              </p:ext>
            </p:extLst>
          </p:nvPr>
        </p:nvGraphicFramePr>
        <p:xfrm>
          <a:off x="457200" y="2060575"/>
          <a:ext cx="8229600" cy="40655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9918" y="2564904"/>
            <a:ext cx="6286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04243" y="3717032"/>
            <a:ext cx="6286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4036" y="5013176"/>
            <a:ext cx="6286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3109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latin typeface="Arial" panose="020B0604020202020204" pitchFamily="34" charset="0"/>
              <a:cs typeface="Arial" panose="020B0604020202020204" pitchFamily="34" charset="0"/>
            </a:endParaRPr>
          </a:p>
        </p:txBody>
      </p:sp>
      <p:sp>
        <p:nvSpPr>
          <p:cNvPr id="3" name="Заголовок 2"/>
          <p:cNvSpPr>
            <a:spLocks noGrp="1"/>
          </p:cNvSpPr>
          <p:nvPr>
            <p:ph type="title"/>
          </p:nvPr>
        </p:nvSpPr>
        <p:spPr>
          <a:xfrm>
            <a:off x="426368" y="692696"/>
            <a:ext cx="8291264" cy="1224136"/>
          </a:xfrm>
        </p:spPr>
        <p:txBody>
          <a:bodyPr/>
          <a:lstStyle/>
          <a:p>
            <a:r>
              <a:rPr lang="ru-RU" sz="2000" b="1" dirty="0" smtClean="0">
                <a:solidFill>
                  <a:srgbClr val="C00000"/>
                </a:solidFill>
                <a:latin typeface="Arial" panose="020B0604020202020204" pitchFamily="34" charset="0"/>
                <a:cs typeface="Arial" panose="020B0604020202020204" pitchFamily="34" charset="0"/>
              </a:rPr>
              <a:t>Т</a:t>
            </a:r>
            <a:r>
              <a:rPr lang="en-US" sz="2000" b="1" dirty="0" err="1" smtClean="0">
                <a:solidFill>
                  <a:srgbClr val="C00000"/>
                </a:solidFill>
                <a:latin typeface="Arial" panose="020B0604020202020204" pitchFamily="34" charset="0"/>
                <a:cs typeface="Arial" panose="020B0604020202020204" pitchFamily="34" charset="0"/>
              </a:rPr>
              <a:t>ребования</a:t>
            </a:r>
            <a:r>
              <a:rPr lang="en-US" sz="2000" b="1" dirty="0" smtClean="0">
                <a:solidFill>
                  <a:srgbClr val="C00000"/>
                </a:solidFill>
                <a:latin typeface="Arial" panose="020B0604020202020204" pitchFamily="34" charset="0"/>
                <a:cs typeface="Arial" panose="020B0604020202020204" pitchFamily="34" charset="0"/>
              </a:rPr>
              <a:t> к</a:t>
            </a:r>
            <a:r>
              <a:rPr lang="ru-RU" sz="2000" b="1" dirty="0" smtClean="0">
                <a:solidFill>
                  <a:srgbClr val="C00000"/>
                </a:solidFill>
                <a:latin typeface="Arial" panose="020B0604020202020204" pitchFamily="34" charset="0"/>
                <a:cs typeface="Arial" panose="020B0604020202020204" pitchFamily="34" charset="0"/>
              </a:rPr>
              <a:t> кадровому составу</a:t>
            </a:r>
            <a:r>
              <a:rPr lang="en-US" sz="2000" b="1" dirty="0" smtClean="0">
                <a:solidFill>
                  <a:srgbClr val="C00000"/>
                </a:solidFill>
                <a:latin typeface="Arial" panose="020B0604020202020204" pitchFamily="34" charset="0"/>
                <a:cs typeface="Arial" panose="020B0604020202020204" pitchFamily="34" charset="0"/>
              </a:rPr>
              <a:t> </a:t>
            </a:r>
            <a:r>
              <a:rPr lang="en-US" sz="2000" b="1" dirty="0" err="1" smtClean="0">
                <a:solidFill>
                  <a:srgbClr val="C00000"/>
                </a:solidFill>
                <a:latin typeface="Arial" panose="020B0604020202020204" pitchFamily="34" charset="0"/>
                <a:cs typeface="Arial" panose="020B0604020202020204" pitchFamily="34" charset="0"/>
              </a:rPr>
              <a:t>член</a:t>
            </a:r>
            <a:r>
              <a:rPr lang="ru-RU" sz="2000" b="1" dirty="0" err="1" smtClean="0">
                <a:solidFill>
                  <a:srgbClr val="C00000"/>
                </a:solidFill>
                <a:latin typeface="Arial" panose="020B0604020202020204" pitchFamily="34" charset="0"/>
                <a:cs typeface="Arial" panose="020B0604020202020204" pitchFamily="34" charset="0"/>
              </a:rPr>
              <a:t>ов</a:t>
            </a:r>
            <a:r>
              <a:rPr lang="en-US" sz="2000" b="1" dirty="0" smtClean="0">
                <a:solidFill>
                  <a:srgbClr val="C00000"/>
                </a:solidFill>
                <a:latin typeface="Arial" panose="020B0604020202020204" pitchFamily="34" charset="0"/>
                <a:cs typeface="Arial" panose="020B0604020202020204" pitchFamily="34" charset="0"/>
              </a:rPr>
              <a:t> СРО</a:t>
            </a:r>
            <a:r>
              <a:rPr lang="ru-RU" sz="2000" b="1" dirty="0" smtClean="0">
                <a:solidFill>
                  <a:srgbClr val="C00000"/>
                </a:solidFill>
                <a:latin typeface="Arial" panose="020B0604020202020204" pitchFamily="34" charset="0"/>
                <a:cs typeface="Arial" panose="020B0604020202020204" pitchFamily="34" charset="0"/>
              </a:rPr>
              <a:t>,                       выполняющих работы на особо опасных, технически сложных и уникальных объектах</a:t>
            </a:r>
            <a:br>
              <a:rPr lang="ru-RU" sz="2000" b="1" dirty="0" smtClean="0">
                <a:solidFill>
                  <a:srgbClr val="C00000"/>
                </a:solidFill>
                <a:latin typeface="Arial" panose="020B0604020202020204" pitchFamily="34" charset="0"/>
                <a:cs typeface="Arial" panose="020B0604020202020204" pitchFamily="34" charset="0"/>
              </a:rPr>
            </a:br>
            <a:r>
              <a:rPr lang="ru-RU" sz="2000" b="1" dirty="0" smtClean="0">
                <a:solidFill>
                  <a:srgbClr val="C00000"/>
                </a:solidFill>
                <a:latin typeface="Arial" panose="020B0604020202020204" pitchFamily="34" charset="0"/>
                <a:cs typeface="Arial" panose="020B0604020202020204" pitchFamily="34" charset="0"/>
              </a:rPr>
              <a:t> (за исключением объектов использования атомной энергии)</a:t>
            </a:r>
            <a:endParaRPr lang="ru-RU" sz="2000" b="1" dirty="0">
              <a:solidFill>
                <a:srgbClr val="C00000"/>
              </a:solidFill>
              <a:latin typeface="Arial" panose="020B0604020202020204" pitchFamily="34" charset="0"/>
              <a:cs typeface="Arial" panose="020B0604020202020204" pitchFamily="34" charset="0"/>
            </a:endParaRPr>
          </a:p>
        </p:txBody>
      </p:sp>
      <p:sp>
        <p:nvSpPr>
          <p:cNvPr id="7" name="Капля 6"/>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2.2</a:t>
            </a:r>
            <a:endParaRPr lang="ru-RU" b="1" dirty="0">
              <a:solidFill>
                <a:schemeClr val="bg1"/>
              </a:solidFill>
              <a:latin typeface="Arial Black" panose="020B0A04020102020204" pitchFamily="34" charset="0"/>
            </a:endParaRPr>
          </a:p>
        </p:txBody>
      </p:sp>
      <p:sp>
        <p:nvSpPr>
          <p:cNvPr id="8" name="TextBox 7"/>
          <p:cNvSpPr txBox="1">
            <a:spLocks noChangeArrowheads="1"/>
          </p:cNvSpPr>
          <p:nvPr/>
        </p:nvSpPr>
        <p:spPr bwMode="auto">
          <a:xfrm>
            <a:off x="854075" y="188913"/>
            <a:ext cx="73183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Второй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graphicFrame>
        <p:nvGraphicFramePr>
          <p:cNvPr id="11" name="Объект 10"/>
          <p:cNvGraphicFramePr>
            <a:graphicFrameLocks noGrp="1"/>
          </p:cNvGraphicFramePr>
          <p:nvPr>
            <p:ph idx="1"/>
            <p:extLst>
              <p:ext uri="{D42A27DB-BD31-4B8C-83A1-F6EECF244321}">
                <p14:modId xmlns:p14="http://schemas.microsoft.com/office/powerpoint/2010/main" val="4167873844"/>
              </p:ext>
            </p:extLst>
          </p:nvPr>
        </p:nvGraphicFramePr>
        <p:xfrm>
          <a:off x="457200" y="2060575"/>
          <a:ext cx="8229600" cy="40655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Прямоугольник 1"/>
          <p:cNvSpPr/>
          <p:nvPr/>
        </p:nvSpPr>
        <p:spPr>
          <a:xfrm>
            <a:off x="608512" y="2306985"/>
            <a:ext cx="312906" cy="369332"/>
          </a:xfrm>
          <a:prstGeom prst="rect">
            <a:avLst/>
          </a:prstGeom>
        </p:spPr>
        <p:txBody>
          <a:bodyPr wrap="none">
            <a:spAutoFit/>
          </a:bodyPr>
          <a:lstStyle/>
          <a:p>
            <a:r>
              <a:rPr lang="ru-RU" b="1" dirty="0">
                <a:solidFill>
                  <a:srgbClr val="C00000"/>
                </a:solidFill>
              </a:rPr>
              <a:t>1</a:t>
            </a:r>
            <a:endParaRPr lang="ru-RU" dirty="0">
              <a:solidFill>
                <a:srgbClr val="C00000"/>
              </a:solidFill>
            </a:endParaRPr>
          </a:p>
        </p:txBody>
      </p:sp>
      <p:sp>
        <p:nvSpPr>
          <p:cNvPr id="5" name="Прямоугольник 4"/>
          <p:cNvSpPr/>
          <p:nvPr/>
        </p:nvSpPr>
        <p:spPr>
          <a:xfrm>
            <a:off x="996524" y="2924944"/>
            <a:ext cx="301686" cy="369332"/>
          </a:xfrm>
          <a:prstGeom prst="rect">
            <a:avLst/>
          </a:prstGeom>
        </p:spPr>
        <p:txBody>
          <a:bodyPr wrap="none">
            <a:spAutoFit/>
          </a:bodyPr>
          <a:lstStyle/>
          <a:p>
            <a:r>
              <a:rPr lang="ru-RU" b="1" dirty="0">
                <a:solidFill>
                  <a:srgbClr val="C00000"/>
                </a:solidFill>
                <a:latin typeface="Calibri"/>
                <a:ea typeface="Calibri"/>
                <a:cs typeface="Times New Roman"/>
              </a:rPr>
              <a:t>2</a:t>
            </a:r>
            <a:endParaRPr lang="ru-RU" dirty="0"/>
          </a:p>
        </p:txBody>
      </p:sp>
      <p:sp>
        <p:nvSpPr>
          <p:cNvPr id="6" name="Прямоугольник 5"/>
          <p:cNvSpPr/>
          <p:nvPr/>
        </p:nvSpPr>
        <p:spPr>
          <a:xfrm>
            <a:off x="1165626" y="3573016"/>
            <a:ext cx="301686" cy="369332"/>
          </a:xfrm>
          <a:prstGeom prst="rect">
            <a:avLst/>
          </a:prstGeom>
        </p:spPr>
        <p:txBody>
          <a:bodyPr wrap="none">
            <a:spAutoFit/>
          </a:bodyPr>
          <a:lstStyle/>
          <a:p>
            <a:r>
              <a:rPr lang="ru-RU" b="1" dirty="0">
                <a:solidFill>
                  <a:srgbClr val="C00000"/>
                </a:solidFill>
                <a:latin typeface="Calibri"/>
                <a:ea typeface="Calibri"/>
                <a:cs typeface="Times New Roman"/>
              </a:rPr>
              <a:t>3</a:t>
            </a:r>
            <a:endParaRPr lang="ru-RU" dirty="0"/>
          </a:p>
        </p:txBody>
      </p:sp>
      <p:sp>
        <p:nvSpPr>
          <p:cNvPr id="10" name="Прямоугольник 9"/>
          <p:cNvSpPr/>
          <p:nvPr/>
        </p:nvSpPr>
        <p:spPr>
          <a:xfrm>
            <a:off x="1147367" y="4221088"/>
            <a:ext cx="301686" cy="369332"/>
          </a:xfrm>
          <a:prstGeom prst="rect">
            <a:avLst/>
          </a:prstGeom>
        </p:spPr>
        <p:txBody>
          <a:bodyPr wrap="none">
            <a:spAutoFit/>
          </a:bodyPr>
          <a:lstStyle/>
          <a:p>
            <a:r>
              <a:rPr lang="ru-RU" b="1" dirty="0">
                <a:solidFill>
                  <a:srgbClr val="C00000"/>
                </a:solidFill>
                <a:latin typeface="Calibri"/>
                <a:ea typeface="Calibri"/>
                <a:cs typeface="Times New Roman"/>
              </a:rPr>
              <a:t>4</a:t>
            </a:r>
            <a:endParaRPr lang="ru-RU" dirty="0"/>
          </a:p>
        </p:txBody>
      </p:sp>
      <p:sp>
        <p:nvSpPr>
          <p:cNvPr id="12" name="Прямоугольник 11"/>
          <p:cNvSpPr/>
          <p:nvPr/>
        </p:nvSpPr>
        <p:spPr>
          <a:xfrm>
            <a:off x="996524" y="4869160"/>
            <a:ext cx="301686" cy="369332"/>
          </a:xfrm>
          <a:prstGeom prst="rect">
            <a:avLst/>
          </a:prstGeom>
        </p:spPr>
        <p:txBody>
          <a:bodyPr wrap="none">
            <a:spAutoFit/>
          </a:bodyPr>
          <a:lstStyle/>
          <a:p>
            <a:r>
              <a:rPr lang="ru-RU" b="1" dirty="0">
                <a:solidFill>
                  <a:srgbClr val="C00000"/>
                </a:solidFill>
                <a:latin typeface="Calibri"/>
                <a:ea typeface="Calibri"/>
                <a:cs typeface="Times New Roman"/>
              </a:rPr>
              <a:t>5</a:t>
            </a:r>
            <a:endParaRPr lang="ru-RU" dirty="0"/>
          </a:p>
        </p:txBody>
      </p:sp>
      <p:sp>
        <p:nvSpPr>
          <p:cNvPr id="13" name="Прямоугольник 12"/>
          <p:cNvSpPr/>
          <p:nvPr/>
        </p:nvSpPr>
        <p:spPr>
          <a:xfrm>
            <a:off x="619732" y="5517232"/>
            <a:ext cx="301686" cy="369332"/>
          </a:xfrm>
          <a:prstGeom prst="rect">
            <a:avLst/>
          </a:prstGeom>
        </p:spPr>
        <p:txBody>
          <a:bodyPr wrap="none">
            <a:spAutoFit/>
          </a:bodyPr>
          <a:lstStyle/>
          <a:p>
            <a:r>
              <a:rPr lang="ru-RU" b="1" dirty="0">
                <a:solidFill>
                  <a:srgbClr val="C00000"/>
                </a:solidFill>
                <a:latin typeface="Calibri"/>
                <a:ea typeface="Calibri"/>
                <a:cs typeface="Times New Roman"/>
              </a:rPr>
              <a:t>6</a:t>
            </a:r>
            <a:endParaRPr lang="ru-RU" dirty="0"/>
          </a:p>
        </p:txBody>
      </p:sp>
    </p:spTree>
    <p:extLst>
      <p:ext uri="{BB962C8B-B14F-4D97-AF65-F5344CB8AC3E}">
        <p14:creationId xmlns:p14="http://schemas.microsoft.com/office/powerpoint/2010/main" val="737785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latin typeface="Arial" panose="020B0604020202020204" pitchFamily="34" charset="0"/>
              <a:cs typeface="Arial" panose="020B0604020202020204" pitchFamily="34" charset="0"/>
            </a:endParaRPr>
          </a:p>
        </p:txBody>
      </p:sp>
      <p:sp>
        <p:nvSpPr>
          <p:cNvPr id="3" name="Заголовок 2"/>
          <p:cNvSpPr>
            <a:spLocks noGrp="1"/>
          </p:cNvSpPr>
          <p:nvPr>
            <p:ph type="title"/>
          </p:nvPr>
        </p:nvSpPr>
        <p:spPr>
          <a:xfrm>
            <a:off x="205272" y="595291"/>
            <a:ext cx="8712968" cy="1296144"/>
          </a:xfrm>
        </p:spPr>
        <p:txBody>
          <a:bodyPr/>
          <a:lstStyle/>
          <a:p>
            <a:r>
              <a:rPr lang="ru-RU" sz="2000" b="1" dirty="0" smtClean="0">
                <a:solidFill>
                  <a:srgbClr val="C00000"/>
                </a:solidFill>
                <a:latin typeface="Arial" panose="020B0604020202020204" pitchFamily="34" charset="0"/>
                <a:cs typeface="Arial" panose="020B0604020202020204" pitchFamily="34" charset="0"/>
              </a:rPr>
              <a:t>Т</a:t>
            </a:r>
            <a:r>
              <a:rPr lang="en-US" sz="2000" b="1" dirty="0" err="1" smtClean="0">
                <a:solidFill>
                  <a:srgbClr val="C00000"/>
                </a:solidFill>
                <a:latin typeface="Arial" panose="020B0604020202020204" pitchFamily="34" charset="0"/>
                <a:cs typeface="Arial" panose="020B0604020202020204" pitchFamily="34" charset="0"/>
              </a:rPr>
              <a:t>ребования</a:t>
            </a:r>
            <a:r>
              <a:rPr lang="en-US" sz="2000" b="1" dirty="0" smtClean="0">
                <a:solidFill>
                  <a:srgbClr val="C00000"/>
                </a:solidFill>
                <a:latin typeface="Arial" panose="020B0604020202020204" pitchFamily="34" charset="0"/>
                <a:cs typeface="Arial" panose="020B0604020202020204" pitchFamily="34" charset="0"/>
              </a:rPr>
              <a:t> к </a:t>
            </a:r>
            <a:r>
              <a:rPr lang="ru-RU" sz="2000" b="1" dirty="0" smtClean="0">
                <a:solidFill>
                  <a:srgbClr val="C00000"/>
                </a:solidFill>
                <a:latin typeface="Arial" panose="020B0604020202020204" pitchFamily="34" charset="0"/>
                <a:cs typeface="Arial" panose="020B0604020202020204" pitchFamily="34" charset="0"/>
              </a:rPr>
              <a:t>кадровому составу </a:t>
            </a:r>
            <a:r>
              <a:rPr lang="en-US" sz="2000" b="1" dirty="0" err="1" smtClean="0">
                <a:solidFill>
                  <a:srgbClr val="C00000"/>
                </a:solidFill>
                <a:latin typeface="Arial" panose="020B0604020202020204" pitchFamily="34" charset="0"/>
                <a:cs typeface="Arial" panose="020B0604020202020204" pitchFamily="34" charset="0"/>
              </a:rPr>
              <a:t>член</a:t>
            </a:r>
            <a:r>
              <a:rPr lang="ru-RU" sz="2000" b="1" dirty="0" err="1" smtClean="0">
                <a:solidFill>
                  <a:srgbClr val="C00000"/>
                </a:solidFill>
                <a:latin typeface="Arial" panose="020B0604020202020204" pitchFamily="34" charset="0"/>
                <a:cs typeface="Arial" panose="020B0604020202020204" pitchFamily="34" charset="0"/>
              </a:rPr>
              <a:t>ов</a:t>
            </a:r>
            <a:r>
              <a:rPr lang="ru-RU" sz="2000" b="1" dirty="0" smtClean="0">
                <a:solidFill>
                  <a:srgbClr val="C00000"/>
                </a:solidFill>
                <a:latin typeface="Arial" panose="020B0604020202020204" pitchFamily="34" charset="0"/>
                <a:cs typeface="Arial" panose="020B0604020202020204" pitchFamily="34" charset="0"/>
              </a:rPr>
              <a:t> Ассоциации </a:t>
            </a:r>
            <a:r>
              <a:rPr lang="en-US" sz="2000" b="1" dirty="0" smtClean="0">
                <a:solidFill>
                  <a:srgbClr val="C00000"/>
                </a:solidFill>
                <a:latin typeface="Arial" panose="020B0604020202020204" pitchFamily="34" charset="0"/>
                <a:cs typeface="Arial" panose="020B0604020202020204" pitchFamily="34" charset="0"/>
              </a:rPr>
              <a:t>СРО</a:t>
            </a:r>
            <a:r>
              <a:rPr lang="ru-RU" sz="2000" b="1" dirty="0">
                <a:solidFill>
                  <a:srgbClr val="C00000"/>
                </a:solidFill>
                <a:latin typeface="Arial" panose="020B0604020202020204" pitchFamily="34" charset="0"/>
                <a:cs typeface="Arial" panose="020B0604020202020204" pitchFamily="34" charset="0"/>
              </a:rPr>
              <a:t> </a:t>
            </a:r>
            <a:r>
              <a:rPr lang="ru-RU" sz="2000" b="1" dirty="0" smtClean="0">
                <a:solidFill>
                  <a:srgbClr val="C00000"/>
                </a:solidFill>
                <a:latin typeface="Arial" panose="020B0604020202020204" pitchFamily="34" charset="0"/>
                <a:cs typeface="Arial" panose="020B0604020202020204" pitchFamily="34" charset="0"/>
              </a:rPr>
              <a:t>«МОП»,</a:t>
            </a:r>
            <a:br>
              <a:rPr lang="ru-RU" sz="2000" b="1" dirty="0" smtClean="0">
                <a:solidFill>
                  <a:srgbClr val="C00000"/>
                </a:solidFill>
                <a:latin typeface="Arial" panose="020B0604020202020204" pitchFamily="34" charset="0"/>
                <a:cs typeface="Arial" panose="020B0604020202020204" pitchFamily="34" charset="0"/>
              </a:rPr>
            </a:br>
            <a:r>
              <a:rPr lang="ru-RU" sz="2000" b="1" dirty="0" smtClean="0">
                <a:solidFill>
                  <a:srgbClr val="C00000"/>
                </a:solidFill>
                <a:latin typeface="Arial" panose="020B0604020202020204" pitchFamily="34" charset="0"/>
                <a:cs typeface="Arial" panose="020B0604020202020204" pitchFamily="34" charset="0"/>
              </a:rPr>
              <a:t> выполняющих работы на особо опасных, технически сложных и уникальных объектах (за исключением объектов использования атомной энергии)</a:t>
            </a:r>
            <a:endParaRPr lang="ru-RU" sz="2000" b="1" dirty="0">
              <a:solidFill>
                <a:srgbClr val="C00000"/>
              </a:solidFill>
              <a:latin typeface="Arial" panose="020B0604020202020204" pitchFamily="34" charset="0"/>
              <a:cs typeface="Arial" panose="020B0604020202020204" pitchFamily="34" charset="0"/>
            </a:endParaRPr>
          </a:p>
        </p:txBody>
      </p:sp>
      <p:sp>
        <p:nvSpPr>
          <p:cNvPr id="7" name="Капля 6"/>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2.2</a:t>
            </a:r>
            <a:endParaRPr lang="ru-RU" b="1" dirty="0">
              <a:solidFill>
                <a:schemeClr val="bg1"/>
              </a:solidFill>
              <a:latin typeface="Arial Black" panose="020B0A04020102020204" pitchFamily="34" charset="0"/>
            </a:endParaRPr>
          </a:p>
        </p:txBody>
      </p:sp>
      <p:sp>
        <p:nvSpPr>
          <p:cNvPr id="8" name="TextBox 7"/>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Второй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graphicFrame>
        <p:nvGraphicFramePr>
          <p:cNvPr id="5" name="Объект 4"/>
          <p:cNvGraphicFramePr>
            <a:graphicFrameLocks noGrp="1"/>
          </p:cNvGraphicFramePr>
          <p:nvPr>
            <p:ph idx="1"/>
            <p:extLst>
              <p:ext uri="{D42A27DB-BD31-4B8C-83A1-F6EECF244321}">
                <p14:modId xmlns:p14="http://schemas.microsoft.com/office/powerpoint/2010/main" val="1992580199"/>
              </p:ext>
            </p:extLst>
          </p:nvPr>
        </p:nvGraphicFramePr>
        <p:xfrm>
          <a:off x="323528" y="1916832"/>
          <a:ext cx="8229600" cy="2931160"/>
        </p:xfrm>
        <a:graphic>
          <a:graphicData uri="http://schemas.openxmlformats.org/drawingml/2006/table">
            <a:tbl>
              <a:tblPr firstRow="1" bandRow="1">
                <a:tableStyleId>{5C22544A-7EE6-4342-B048-85BDC9FD1C3A}</a:tableStyleId>
              </a:tblPr>
              <a:tblGrid>
                <a:gridCol w="3960440">
                  <a:extLst>
                    <a:ext uri="{9D8B030D-6E8A-4147-A177-3AD203B41FA5}">
                      <a16:colId xmlns:a16="http://schemas.microsoft.com/office/drawing/2014/main" xmlns="" val="20000"/>
                    </a:ext>
                  </a:extLst>
                </a:gridCol>
                <a:gridCol w="4269160">
                  <a:extLst>
                    <a:ext uri="{9D8B030D-6E8A-4147-A177-3AD203B41FA5}">
                      <a16:colId xmlns:a16="http://schemas.microsoft.com/office/drawing/2014/main" xmlns="" val="20001"/>
                    </a:ext>
                  </a:extLst>
                </a:gridCol>
              </a:tblGrid>
              <a:tr h="370840">
                <a:tc>
                  <a:txBody>
                    <a:bodyPr/>
                    <a:lstStyle/>
                    <a:p>
                      <a:r>
                        <a:rPr lang="ru-RU" dirty="0" smtClean="0"/>
                        <a:t>Уровень ответственности</a:t>
                      </a:r>
                      <a:endParaRPr lang="ru-RU" dirty="0"/>
                    </a:p>
                  </a:txBody>
                  <a:tcPr/>
                </a:tc>
                <a:tc>
                  <a:txBody>
                    <a:bodyPr/>
                    <a:lstStyle/>
                    <a:p>
                      <a:r>
                        <a:rPr lang="ru-RU" dirty="0" smtClean="0"/>
                        <a:t>Количество специалистов</a:t>
                      </a:r>
                      <a:endParaRPr lang="ru-RU" dirty="0"/>
                    </a:p>
                  </a:txBody>
                  <a:tcPr/>
                </a:tc>
                <a:extLst>
                  <a:ext uri="{0D108BD9-81ED-4DB2-BD59-A6C34878D82A}">
                    <a16:rowId xmlns:a16="http://schemas.microsoft.com/office/drawing/2014/main" xmlns="" val="10000"/>
                  </a:ext>
                </a:extLst>
              </a:tr>
              <a:tr h="370840">
                <a:tc>
                  <a:txBody>
                    <a:bodyPr/>
                    <a:lstStyle/>
                    <a:p>
                      <a:pPr marL="0" algn="l" defTabSz="914400" rtl="0" eaLnBrk="1" latinLnBrk="0" hangingPunct="1"/>
                      <a:r>
                        <a:rPr lang="ru-RU" sz="1800" b="0" i="0" u="none" strike="noStrike" kern="1200" baseline="0" dirty="0" smtClean="0">
                          <a:solidFill>
                            <a:srgbClr val="C00000"/>
                          </a:solidFill>
                          <a:latin typeface="+mn-lt"/>
                          <a:ea typeface="+mn-ea"/>
                          <a:cs typeface="+mn-cs"/>
                        </a:rPr>
                        <a:t>Первый.</a:t>
                      </a:r>
                    </a:p>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Не более 25 миллионов рублей</a:t>
                      </a:r>
                      <a:endParaRPr lang="ru-RU" sz="1800" b="0" i="0" u="none" strike="noStrike" kern="1200" baseline="0" dirty="0">
                        <a:solidFill>
                          <a:schemeClr val="tx2">
                            <a:lumMod val="75000"/>
                          </a:schemeClr>
                        </a:solidFill>
                        <a:latin typeface="+mn-lt"/>
                        <a:ea typeface="+mn-ea"/>
                        <a:cs typeface="+mn-cs"/>
                      </a:endParaRPr>
                    </a:p>
                  </a:txBody>
                  <a:tcPr/>
                </a:tc>
                <a:tc>
                  <a:txBody>
                    <a:bodyPr/>
                    <a:lstStyle/>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2 руководителя в НРС + 3 специалиста</a:t>
                      </a:r>
                    </a:p>
                    <a:p>
                      <a:pPr marL="0" algn="l" defTabSz="914400" rtl="0" eaLnBrk="1" latinLnBrk="0" hangingPunct="1"/>
                      <a:endParaRPr lang="ru-RU" sz="1800" b="0" i="0" u="none" strike="noStrike" kern="1200" baseline="0" dirty="0">
                        <a:solidFill>
                          <a:schemeClr val="tx2">
                            <a:lumMod val="75000"/>
                          </a:schemeClr>
                        </a:solidFill>
                        <a:latin typeface="+mn-lt"/>
                        <a:ea typeface="+mn-ea"/>
                        <a:cs typeface="+mn-cs"/>
                      </a:endParaRPr>
                    </a:p>
                  </a:txBody>
                  <a:tcPr/>
                </a:tc>
                <a:extLst>
                  <a:ext uri="{0D108BD9-81ED-4DB2-BD59-A6C34878D82A}">
                    <a16:rowId xmlns:a16="http://schemas.microsoft.com/office/drawing/2014/main" xmlns="" val="10001"/>
                  </a:ext>
                </a:extLst>
              </a:tr>
              <a:tr h="370840">
                <a:tc>
                  <a:txBody>
                    <a:bodyPr/>
                    <a:lstStyle/>
                    <a:p>
                      <a:pPr marL="0" algn="l" defTabSz="914400" rtl="0" eaLnBrk="1" latinLnBrk="0" hangingPunct="1"/>
                      <a:r>
                        <a:rPr lang="ru-RU" sz="1800" b="0" i="0" u="none" strike="noStrike" kern="1200" baseline="0" dirty="0" smtClean="0">
                          <a:solidFill>
                            <a:srgbClr val="C00000"/>
                          </a:solidFill>
                          <a:latin typeface="+mn-lt"/>
                          <a:ea typeface="+mn-ea"/>
                          <a:cs typeface="+mn-cs"/>
                        </a:rPr>
                        <a:t>Второй</a:t>
                      </a:r>
                      <a:r>
                        <a:rPr lang="ru-RU" sz="1800" b="0" i="0" u="none" strike="noStrike" kern="1200" baseline="0" dirty="0" smtClean="0">
                          <a:solidFill>
                            <a:srgbClr val="FF0000"/>
                          </a:solidFill>
                          <a:latin typeface="+mn-lt"/>
                          <a:ea typeface="+mn-ea"/>
                          <a:cs typeface="+mn-cs"/>
                        </a:rPr>
                        <a:t>.</a:t>
                      </a:r>
                    </a:p>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Не более 50 миллионов рублей</a:t>
                      </a:r>
                      <a:endParaRPr lang="ru-RU" sz="1800" b="0" i="0" u="none" strike="noStrike" kern="1200" baseline="0" dirty="0">
                        <a:solidFill>
                          <a:schemeClr val="tx2">
                            <a:lumMod val="75000"/>
                          </a:schemeClr>
                        </a:solidFill>
                        <a:latin typeface="+mn-lt"/>
                        <a:ea typeface="+mn-ea"/>
                        <a:cs typeface="+mn-cs"/>
                      </a:endParaRPr>
                    </a:p>
                  </a:txBody>
                  <a:tcPr/>
                </a:tc>
                <a:tc>
                  <a:txBody>
                    <a:bodyPr/>
                    <a:lstStyle/>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2 руководителя в НРС + 4 специалиста</a:t>
                      </a:r>
                      <a:endParaRPr lang="ru-RU" sz="1800" b="0" i="0" u="none" strike="noStrike" kern="1200" baseline="0" dirty="0">
                        <a:solidFill>
                          <a:schemeClr val="tx2">
                            <a:lumMod val="75000"/>
                          </a:schemeClr>
                        </a:solidFill>
                        <a:latin typeface="+mn-lt"/>
                        <a:ea typeface="+mn-ea"/>
                        <a:cs typeface="+mn-cs"/>
                      </a:endParaRPr>
                    </a:p>
                  </a:txBody>
                  <a:tcPr/>
                </a:tc>
                <a:extLst>
                  <a:ext uri="{0D108BD9-81ED-4DB2-BD59-A6C34878D82A}">
                    <a16:rowId xmlns:a16="http://schemas.microsoft.com/office/drawing/2014/main" xmlns="" val="10002"/>
                  </a:ext>
                </a:extLst>
              </a:tr>
              <a:tr h="370840">
                <a:tc>
                  <a:txBody>
                    <a:bodyPr/>
                    <a:lstStyle/>
                    <a:p>
                      <a:pPr marL="0" algn="l" defTabSz="914400" rtl="0" eaLnBrk="1" latinLnBrk="0" hangingPunct="1"/>
                      <a:r>
                        <a:rPr lang="ru-RU" sz="1800" b="0" i="0" u="none" strike="noStrike" kern="1200" baseline="0" dirty="0" smtClean="0">
                          <a:solidFill>
                            <a:srgbClr val="C00000"/>
                          </a:solidFill>
                          <a:latin typeface="+mn-lt"/>
                          <a:ea typeface="+mn-ea"/>
                          <a:cs typeface="+mn-cs"/>
                        </a:rPr>
                        <a:t>Третий.</a:t>
                      </a:r>
                      <a:r>
                        <a:rPr lang="ru-RU" sz="1800" b="0" i="0" u="none" strike="noStrike" kern="1200" baseline="0" dirty="0" smtClean="0">
                          <a:solidFill>
                            <a:schemeClr val="tx2">
                              <a:lumMod val="75000"/>
                            </a:schemeClr>
                          </a:solidFill>
                          <a:latin typeface="+mn-lt"/>
                          <a:ea typeface="+mn-ea"/>
                          <a:cs typeface="+mn-cs"/>
                        </a:rPr>
                        <a:t> </a:t>
                      </a:r>
                    </a:p>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Не более 300 миллионов рублей</a:t>
                      </a:r>
                      <a:endParaRPr lang="ru-RU" sz="1800" b="0" i="0" u="none" strike="noStrike" kern="1200" baseline="0" dirty="0">
                        <a:solidFill>
                          <a:schemeClr val="tx2">
                            <a:lumMod val="75000"/>
                          </a:schemeClr>
                        </a:solidFill>
                        <a:latin typeface="+mn-lt"/>
                        <a:ea typeface="+mn-ea"/>
                        <a:cs typeface="+mn-cs"/>
                      </a:endParaRPr>
                    </a:p>
                  </a:txBody>
                  <a:tcPr/>
                </a:tc>
                <a:tc>
                  <a:txBody>
                    <a:bodyPr/>
                    <a:lstStyle/>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2 руководителя в НРС + 5 специалистов</a:t>
                      </a:r>
                      <a:endParaRPr lang="ru-RU" sz="1800" b="0" i="0" u="none" strike="noStrike" kern="1200" baseline="0" dirty="0">
                        <a:solidFill>
                          <a:schemeClr val="tx2">
                            <a:lumMod val="75000"/>
                          </a:schemeClr>
                        </a:solidFill>
                        <a:latin typeface="+mn-lt"/>
                        <a:ea typeface="+mn-ea"/>
                        <a:cs typeface="+mn-cs"/>
                      </a:endParaRPr>
                    </a:p>
                  </a:txBody>
                  <a:tcPr/>
                </a:tc>
                <a:extLst>
                  <a:ext uri="{0D108BD9-81ED-4DB2-BD59-A6C34878D82A}">
                    <a16:rowId xmlns:a16="http://schemas.microsoft.com/office/drawing/2014/main" xmlns="" val="10003"/>
                  </a:ext>
                </a:extLst>
              </a:tr>
              <a:tr h="370840">
                <a:tc>
                  <a:txBody>
                    <a:bodyPr/>
                    <a:lstStyle/>
                    <a:p>
                      <a:pPr marL="0" algn="l" defTabSz="914400" rtl="0" eaLnBrk="1" latinLnBrk="0" hangingPunct="1"/>
                      <a:r>
                        <a:rPr lang="ru-RU" sz="1800" b="0" i="0" u="none" strike="noStrike" kern="1200" baseline="0" dirty="0" smtClean="0">
                          <a:solidFill>
                            <a:srgbClr val="C00000"/>
                          </a:solidFill>
                          <a:latin typeface="+mn-lt"/>
                          <a:ea typeface="+mn-ea"/>
                          <a:cs typeface="+mn-cs"/>
                        </a:rPr>
                        <a:t>Четвертый.</a:t>
                      </a:r>
                    </a:p>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300 миллионов рублей и более</a:t>
                      </a:r>
                      <a:endParaRPr lang="ru-RU" sz="1800" b="0" i="0" u="none" strike="noStrike" kern="1200" baseline="0" dirty="0">
                        <a:solidFill>
                          <a:schemeClr val="tx2">
                            <a:lumMod val="75000"/>
                          </a:schemeClr>
                        </a:solidFill>
                        <a:latin typeface="+mn-lt"/>
                        <a:ea typeface="+mn-ea"/>
                        <a:cs typeface="+mn-cs"/>
                      </a:endParaRPr>
                    </a:p>
                  </a:txBody>
                  <a:tcPr/>
                </a:tc>
                <a:tc>
                  <a:txBody>
                    <a:bodyPr/>
                    <a:lstStyle/>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2 руководителя в НРС + 7 специалистов</a:t>
                      </a:r>
                      <a:endParaRPr lang="ru-RU" sz="1800" b="0" i="0" u="none" strike="noStrike" kern="1200" baseline="0" dirty="0">
                        <a:solidFill>
                          <a:schemeClr val="tx2">
                            <a:lumMod val="75000"/>
                          </a:schemeClr>
                        </a:solidFill>
                        <a:latin typeface="+mn-lt"/>
                        <a:ea typeface="+mn-ea"/>
                        <a:cs typeface="+mn-cs"/>
                      </a:endParaRPr>
                    </a:p>
                  </a:txBody>
                  <a:tcPr/>
                </a:tc>
                <a:extLst>
                  <a:ext uri="{0D108BD9-81ED-4DB2-BD59-A6C34878D82A}">
                    <a16:rowId xmlns:a16="http://schemas.microsoft.com/office/drawing/2014/main" xmlns="" val="10004"/>
                  </a:ext>
                </a:extLst>
              </a:tr>
            </a:tbl>
          </a:graphicData>
        </a:graphic>
      </p:graphicFrame>
      <p:sp>
        <p:nvSpPr>
          <p:cNvPr id="10" name="Заголовок 1"/>
          <p:cNvSpPr txBox="1">
            <a:spLocks/>
          </p:cNvSpPr>
          <p:nvPr/>
        </p:nvSpPr>
        <p:spPr bwMode="auto">
          <a:xfrm>
            <a:off x="323528" y="5296346"/>
            <a:ext cx="8496622" cy="1156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ru-RU" sz="1800" dirty="0" smtClean="0">
                <a:solidFill>
                  <a:schemeClr val="tx2">
                    <a:lumMod val="75000"/>
                  </a:schemeClr>
                </a:solidFill>
              </a:rPr>
              <a:t>Все руководители должны иметь стаж работы по специальности </a:t>
            </a:r>
            <a:r>
              <a:rPr lang="ru-RU" sz="1800" b="1" dirty="0" smtClean="0">
                <a:solidFill>
                  <a:srgbClr val="C00000"/>
                </a:solidFill>
              </a:rPr>
              <a:t>не менее 5 лет</a:t>
            </a:r>
            <a:r>
              <a:rPr lang="ru-RU" sz="1800" dirty="0" smtClean="0">
                <a:solidFill>
                  <a:schemeClr val="tx2">
                    <a:lumMod val="75000"/>
                  </a:schemeClr>
                </a:solidFill>
              </a:rPr>
              <a:t>.</a:t>
            </a:r>
          </a:p>
          <a:p>
            <a:pPr algn="l"/>
            <a:r>
              <a:rPr lang="ru-RU" sz="1800" dirty="0" smtClean="0">
                <a:solidFill>
                  <a:schemeClr val="tx2">
                    <a:lumMod val="75000"/>
                  </a:schemeClr>
                </a:solidFill>
              </a:rPr>
              <a:t>Все специалисты должны иметь высшее образование соответствующего профиля и стаж работы в области архитектурно-строительного проектирования не менее 5 лет.</a:t>
            </a:r>
            <a:endParaRPr lang="ru-RU" sz="1800" dirty="0">
              <a:solidFill>
                <a:schemeClr val="tx2">
                  <a:lumMod val="75000"/>
                </a:schemeClr>
              </a:solidFill>
            </a:endParaRPr>
          </a:p>
        </p:txBody>
      </p:sp>
    </p:spTree>
    <p:extLst>
      <p:ext uri="{BB962C8B-B14F-4D97-AF65-F5344CB8AC3E}">
        <p14:creationId xmlns:p14="http://schemas.microsoft.com/office/powerpoint/2010/main" val="3242964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latin typeface="Arial" panose="020B0604020202020204" pitchFamily="34" charset="0"/>
              <a:cs typeface="Arial" panose="020B0604020202020204" pitchFamily="34" charset="0"/>
            </a:endParaRPr>
          </a:p>
        </p:txBody>
      </p:sp>
      <p:sp>
        <p:nvSpPr>
          <p:cNvPr id="3" name="Заголовок 2"/>
          <p:cNvSpPr>
            <a:spLocks noGrp="1"/>
          </p:cNvSpPr>
          <p:nvPr>
            <p:ph type="title"/>
          </p:nvPr>
        </p:nvSpPr>
        <p:spPr>
          <a:xfrm>
            <a:off x="205272" y="595291"/>
            <a:ext cx="8712968" cy="1296144"/>
          </a:xfrm>
        </p:spPr>
        <p:txBody>
          <a:bodyPr/>
          <a:lstStyle/>
          <a:p>
            <a:r>
              <a:rPr lang="ru-RU" sz="2000" b="1" dirty="0" smtClean="0">
                <a:solidFill>
                  <a:srgbClr val="C00000"/>
                </a:solidFill>
                <a:latin typeface="Arial" panose="020B0604020202020204" pitchFamily="34" charset="0"/>
                <a:cs typeface="Arial" panose="020B0604020202020204" pitchFamily="34" charset="0"/>
              </a:rPr>
              <a:t>Т</a:t>
            </a:r>
            <a:r>
              <a:rPr lang="en-US" sz="2000" b="1" dirty="0" err="1" smtClean="0">
                <a:solidFill>
                  <a:srgbClr val="C00000"/>
                </a:solidFill>
                <a:latin typeface="Arial" panose="020B0604020202020204" pitchFamily="34" charset="0"/>
                <a:cs typeface="Arial" panose="020B0604020202020204" pitchFamily="34" charset="0"/>
              </a:rPr>
              <a:t>ребования</a:t>
            </a:r>
            <a:r>
              <a:rPr lang="en-US" sz="2000" b="1" dirty="0" smtClean="0">
                <a:solidFill>
                  <a:srgbClr val="C00000"/>
                </a:solidFill>
                <a:latin typeface="Arial" panose="020B0604020202020204" pitchFamily="34" charset="0"/>
                <a:cs typeface="Arial" panose="020B0604020202020204" pitchFamily="34" charset="0"/>
              </a:rPr>
              <a:t> к </a:t>
            </a:r>
            <a:r>
              <a:rPr lang="ru-RU" sz="2000" b="1" dirty="0" smtClean="0">
                <a:solidFill>
                  <a:srgbClr val="C00000"/>
                </a:solidFill>
                <a:latin typeface="Arial" panose="020B0604020202020204" pitchFamily="34" charset="0"/>
                <a:cs typeface="Arial" panose="020B0604020202020204" pitchFamily="34" charset="0"/>
              </a:rPr>
              <a:t>кадровому составу </a:t>
            </a:r>
            <a:r>
              <a:rPr lang="en-US" sz="2000" b="1" dirty="0" err="1" smtClean="0">
                <a:solidFill>
                  <a:srgbClr val="C00000"/>
                </a:solidFill>
                <a:latin typeface="Arial" panose="020B0604020202020204" pitchFamily="34" charset="0"/>
                <a:cs typeface="Arial" panose="020B0604020202020204" pitchFamily="34" charset="0"/>
              </a:rPr>
              <a:t>член</a:t>
            </a:r>
            <a:r>
              <a:rPr lang="ru-RU" sz="2000" b="1" dirty="0" err="1" smtClean="0">
                <a:solidFill>
                  <a:srgbClr val="C00000"/>
                </a:solidFill>
                <a:latin typeface="Arial" panose="020B0604020202020204" pitchFamily="34" charset="0"/>
                <a:cs typeface="Arial" panose="020B0604020202020204" pitchFamily="34" charset="0"/>
              </a:rPr>
              <a:t>ов</a:t>
            </a:r>
            <a:r>
              <a:rPr lang="ru-RU" sz="2000" b="1" dirty="0" smtClean="0">
                <a:solidFill>
                  <a:srgbClr val="C00000"/>
                </a:solidFill>
                <a:latin typeface="Arial" panose="020B0604020202020204" pitchFamily="34" charset="0"/>
                <a:cs typeface="Arial" panose="020B0604020202020204" pitchFamily="34" charset="0"/>
              </a:rPr>
              <a:t> Ассоциации </a:t>
            </a:r>
            <a:r>
              <a:rPr lang="en-US" sz="2000" b="1" dirty="0" smtClean="0">
                <a:solidFill>
                  <a:srgbClr val="C00000"/>
                </a:solidFill>
                <a:latin typeface="Arial" panose="020B0604020202020204" pitchFamily="34" charset="0"/>
                <a:cs typeface="Arial" panose="020B0604020202020204" pitchFamily="34" charset="0"/>
              </a:rPr>
              <a:t>СРО</a:t>
            </a:r>
            <a:r>
              <a:rPr lang="ru-RU" sz="2000" b="1" dirty="0">
                <a:solidFill>
                  <a:srgbClr val="C00000"/>
                </a:solidFill>
                <a:latin typeface="Arial" panose="020B0604020202020204" pitchFamily="34" charset="0"/>
                <a:cs typeface="Arial" panose="020B0604020202020204" pitchFamily="34" charset="0"/>
              </a:rPr>
              <a:t> </a:t>
            </a:r>
            <a:r>
              <a:rPr lang="ru-RU" sz="2000" b="1" dirty="0" smtClean="0">
                <a:solidFill>
                  <a:srgbClr val="C00000"/>
                </a:solidFill>
                <a:latin typeface="Arial" panose="020B0604020202020204" pitchFamily="34" charset="0"/>
                <a:cs typeface="Arial" panose="020B0604020202020204" pitchFamily="34" charset="0"/>
              </a:rPr>
              <a:t>«МАС»,</a:t>
            </a:r>
            <a:br>
              <a:rPr lang="ru-RU" sz="2000" b="1" dirty="0" smtClean="0">
                <a:solidFill>
                  <a:srgbClr val="C00000"/>
                </a:solidFill>
                <a:latin typeface="Arial" panose="020B0604020202020204" pitchFamily="34" charset="0"/>
                <a:cs typeface="Arial" panose="020B0604020202020204" pitchFamily="34" charset="0"/>
              </a:rPr>
            </a:br>
            <a:r>
              <a:rPr lang="ru-RU" sz="2000" b="1" dirty="0" smtClean="0">
                <a:solidFill>
                  <a:srgbClr val="C00000"/>
                </a:solidFill>
                <a:latin typeface="Arial" panose="020B0604020202020204" pitchFamily="34" charset="0"/>
                <a:cs typeface="Arial" panose="020B0604020202020204" pitchFamily="34" charset="0"/>
              </a:rPr>
              <a:t> выполняющих работы на особо опасных, технически сложных и уникальных объектах (за исключением объектов использования атомной энергии)</a:t>
            </a:r>
            <a:endParaRPr lang="ru-RU" sz="2000" b="1" dirty="0">
              <a:solidFill>
                <a:srgbClr val="C00000"/>
              </a:solidFill>
              <a:latin typeface="Arial" panose="020B0604020202020204" pitchFamily="34" charset="0"/>
              <a:cs typeface="Arial" panose="020B0604020202020204" pitchFamily="34" charset="0"/>
            </a:endParaRPr>
          </a:p>
        </p:txBody>
      </p:sp>
      <p:sp>
        <p:nvSpPr>
          <p:cNvPr id="7" name="Капля 6"/>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2.2</a:t>
            </a:r>
            <a:endParaRPr lang="ru-RU" b="1" dirty="0">
              <a:solidFill>
                <a:schemeClr val="bg1"/>
              </a:solidFill>
              <a:latin typeface="Arial Black" panose="020B0A04020102020204" pitchFamily="34" charset="0"/>
            </a:endParaRPr>
          </a:p>
        </p:txBody>
      </p:sp>
      <p:sp>
        <p:nvSpPr>
          <p:cNvPr id="8" name="TextBox 7"/>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Второй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graphicFrame>
        <p:nvGraphicFramePr>
          <p:cNvPr id="5" name="Объект 4"/>
          <p:cNvGraphicFramePr>
            <a:graphicFrameLocks noGrp="1"/>
          </p:cNvGraphicFramePr>
          <p:nvPr>
            <p:ph idx="1"/>
            <p:extLst>
              <p:ext uri="{D42A27DB-BD31-4B8C-83A1-F6EECF244321}">
                <p14:modId xmlns:p14="http://schemas.microsoft.com/office/powerpoint/2010/main" val="2366153503"/>
              </p:ext>
            </p:extLst>
          </p:nvPr>
        </p:nvGraphicFramePr>
        <p:xfrm>
          <a:off x="323528" y="1916832"/>
          <a:ext cx="8229600" cy="3571240"/>
        </p:xfrm>
        <a:graphic>
          <a:graphicData uri="http://schemas.openxmlformats.org/drawingml/2006/table">
            <a:tbl>
              <a:tblPr firstRow="1" bandRow="1">
                <a:tableStyleId>{5C22544A-7EE6-4342-B048-85BDC9FD1C3A}</a:tableStyleId>
              </a:tblPr>
              <a:tblGrid>
                <a:gridCol w="3528392">
                  <a:extLst>
                    <a:ext uri="{9D8B030D-6E8A-4147-A177-3AD203B41FA5}">
                      <a16:colId xmlns:a16="http://schemas.microsoft.com/office/drawing/2014/main" xmlns="" val="20000"/>
                    </a:ext>
                  </a:extLst>
                </a:gridCol>
                <a:gridCol w="4701208">
                  <a:extLst>
                    <a:ext uri="{9D8B030D-6E8A-4147-A177-3AD203B41FA5}">
                      <a16:colId xmlns:a16="http://schemas.microsoft.com/office/drawing/2014/main" xmlns="" val="20001"/>
                    </a:ext>
                  </a:extLst>
                </a:gridCol>
              </a:tblGrid>
              <a:tr h="370840">
                <a:tc>
                  <a:txBody>
                    <a:bodyPr/>
                    <a:lstStyle/>
                    <a:p>
                      <a:r>
                        <a:rPr lang="ru-RU" dirty="0" smtClean="0"/>
                        <a:t>Уровень ответственности</a:t>
                      </a:r>
                      <a:endParaRPr lang="ru-RU" dirty="0"/>
                    </a:p>
                  </a:txBody>
                  <a:tcPr/>
                </a:tc>
                <a:tc>
                  <a:txBody>
                    <a:bodyPr/>
                    <a:lstStyle/>
                    <a:p>
                      <a:r>
                        <a:rPr lang="ru-RU" dirty="0" smtClean="0"/>
                        <a:t>Количество специалистов</a:t>
                      </a:r>
                      <a:endParaRPr lang="ru-RU" dirty="0"/>
                    </a:p>
                  </a:txBody>
                  <a:tcPr/>
                </a:tc>
                <a:extLst>
                  <a:ext uri="{0D108BD9-81ED-4DB2-BD59-A6C34878D82A}">
                    <a16:rowId xmlns:a16="http://schemas.microsoft.com/office/drawing/2014/main" xmlns="" val="10000"/>
                  </a:ext>
                </a:extLst>
              </a:tr>
              <a:tr h="370840">
                <a:tc>
                  <a:txBody>
                    <a:bodyPr/>
                    <a:lstStyle/>
                    <a:p>
                      <a:pPr marL="0" algn="l" defTabSz="914400" rtl="0" eaLnBrk="1" latinLnBrk="0" hangingPunct="1"/>
                      <a:r>
                        <a:rPr lang="ru-RU" sz="1800" b="0" i="0" u="none" strike="noStrike" kern="1200" baseline="0" dirty="0" smtClean="0">
                          <a:solidFill>
                            <a:srgbClr val="C00000"/>
                          </a:solidFill>
                          <a:latin typeface="+mn-lt"/>
                          <a:ea typeface="+mn-ea"/>
                          <a:cs typeface="+mn-cs"/>
                        </a:rPr>
                        <a:t>Первый.</a:t>
                      </a:r>
                    </a:p>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Не более 60 миллионов рублей</a:t>
                      </a:r>
                      <a:endParaRPr lang="ru-RU" sz="1800" b="0" i="0" u="none" strike="noStrike" kern="1200" baseline="0" dirty="0">
                        <a:solidFill>
                          <a:schemeClr val="tx2">
                            <a:lumMod val="75000"/>
                          </a:schemeClr>
                        </a:solidFill>
                        <a:latin typeface="+mn-lt"/>
                        <a:ea typeface="+mn-ea"/>
                        <a:cs typeface="+mn-cs"/>
                      </a:endParaRPr>
                    </a:p>
                  </a:txBody>
                  <a:tcPr/>
                </a:tc>
                <a:tc>
                  <a:txBody>
                    <a:bodyPr/>
                    <a:lstStyle/>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2 руководителя в НРС + 3 специалиста</a:t>
                      </a:r>
                    </a:p>
                    <a:p>
                      <a:pPr marL="0" algn="l" defTabSz="914400" rtl="0" eaLnBrk="1" latinLnBrk="0" hangingPunct="1"/>
                      <a:endParaRPr lang="ru-RU" sz="1800" b="0" i="0" u="none" strike="noStrike" kern="1200" baseline="0" dirty="0">
                        <a:solidFill>
                          <a:schemeClr val="tx2">
                            <a:lumMod val="75000"/>
                          </a:schemeClr>
                        </a:solidFill>
                        <a:latin typeface="+mn-lt"/>
                        <a:ea typeface="+mn-ea"/>
                        <a:cs typeface="+mn-cs"/>
                      </a:endParaRPr>
                    </a:p>
                  </a:txBody>
                  <a:tcPr/>
                </a:tc>
                <a:extLst>
                  <a:ext uri="{0D108BD9-81ED-4DB2-BD59-A6C34878D82A}">
                    <a16:rowId xmlns:a16="http://schemas.microsoft.com/office/drawing/2014/main" xmlns="" val="10001"/>
                  </a:ext>
                </a:extLst>
              </a:tr>
              <a:tr h="370840">
                <a:tc>
                  <a:txBody>
                    <a:bodyPr/>
                    <a:lstStyle/>
                    <a:p>
                      <a:pPr marL="0" algn="l" defTabSz="914400" rtl="0" eaLnBrk="1" latinLnBrk="0" hangingPunct="1"/>
                      <a:r>
                        <a:rPr lang="ru-RU" sz="1800" b="0" i="0" u="none" strike="noStrike" kern="1200" baseline="0" dirty="0" smtClean="0">
                          <a:solidFill>
                            <a:srgbClr val="C00000"/>
                          </a:solidFill>
                          <a:latin typeface="+mn-lt"/>
                          <a:ea typeface="+mn-ea"/>
                          <a:cs typeface="+mn-cs"/>
                        </a:rPr>
                        <a:t>Второй.</a:t>
                      </a:r>
                    </a:p>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Не более 500 миллионов рублей</a:t>
                      </a:r>
                      <a:endParaRPr lang="ru-RU" sz="1800" b="0" i="0" u="none" strike="noStrike" kern="1200" baseline="0" dirty="0">
                        <a:solidFill>
                          <a:schemeClr val="tx2">
                            <a:lumMod val="75000"/>
                          </a:schemeClr>
                        </a:solidFill>
                        <a:latin typeface="+mn-lt"/>
                        <a:ea typeface="+mn-ea"/>
                        <a:cs typeface="+mn-cs"/>
                      </a:endParaRPr>
                    </a:p>
                  </a:txBody>
                  <a:tcPr/>
                </a:tc>
                <a:tc>
                  <a:txBody>
                    <a:bodyPr/>
                    <a:lstStyle/>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2 руководителя в НРС + 4 специалиста</a:t>
                      </a:r>
                      <a:endParaRPr lang="ru-RU" sz="1800" b="0" i="0" u="none" strike="noStrike" kern="1200" baseline="0" dirty="0">
                        <a:solidFill>
                          <a:schemeClr val="tx2">
                            <a:lumMod val="75000"/>
                          </a:schemeClr>
                        </a:solidFill>
                        <a:latin typeface="+mn-lt"/>
                        <a:ea typeface="+mn-ea"/>
                        <a:cs typeface="+mn-cs"/>
                      </a:endParaRPr>
                    </a:p>
                  </a:txBody>
                  <a:tcPr/>
                </a:tc>
                <a:extLst>
                  <a:ext uri="{0D108BD9-81ED-4DB2-BD59-A6C34878D82A}">
                    <a16:rowId xmlns:a16="http://schemas.microsoft.com/office/drawing/2014/main" xmlns="" val="10002"/>
                  </a:ext>
                </a:extLst>
              </a:tr>
              <a:tr h="370840">
                <a:tc>
                  <a:txBody>
                    <a:bodyPr/>
                    <a:lstStyle/>
                    <a:p>
                      <a:pPr marL="0" algn="l" defTabSz="914400" rtl="0" eaLnBrk="1" latinLnBrk="0" hangingPunct="1"/>
                      <a:r>
                        <a:rPr lang="ru-RU" sz="1800" b="0" i="0" u="none" strike="noStrike" kern="1200" baseline="0" dirty="0" smtClean="0">
                          <a:solidFill>
                            <a:srgbClr val="C00000"/>
                          </a:solidFill>
                          <a:latin typeface="+mn-lt"/>
                          <a:ea typeface="+mn-ea"/>
                          <a:cs typeface="+mn-cs"/>
                        </a:rPr>
                        <a:t>Третий. </a:t>
                      </a:r>
                    </a:p>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Не более 3 миллиардов рублей</a:t>
                      </a:r>
                      <a:endParaRPr lang="ru-RU" sz="1800" b="0" i="0" u="none" strike="noStrike" kern="1200" baseline="0" dirty="0">
                        <a:solidFill>
                          <a:schemeClr val="tx2">
                            <a:lumMod val="75000"/>
                          </a:schemeClr>
                        </a:solidFill>
                        <a:latin typeface="+mn-lt"/>
                        <a:ea typeface="+mn-ea"/>
                        <a:cs typeface="+mn-cs"/>
                      </a:endParaRPr>
                    </a:p>
                  </a:txBody>
                  <a:tcPr/>
                </a:tc>
                <a:tc>
                  <a:txBody>
                    <a:bodyPr/>
                    <a:lstStyle/>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2 руководителя в НРС + 5 специалистов</a:t>
                      </a:r>
                      <a:endParaRPr lang="ru-RU" sz="1800" b="0" i="0" u="none" strike="noStrike" kern="1200" baseline="0" dirty="0">
                        <a:solidFill>
                          <a:schemeClr val="tx2">
                            <a:lumMod val="75000"/>
                          </a:schemeClr>
                        </a:solidFill>
                        <a:latin typeface="+mn-lt"/>
                        <a:ea typeface="+mn-ea"/>
                        <a:cs typeface="+mn-cs"/>
                      </a:endParaRPr>
                    </a:p>
                  </a:txBody>
                  <a:tcPr/>
                </a:tc>
                <a:extLst>
                  <a:ext uri="{0D108BD9-81ED-4DB2-BD59-A6C34878D82A}">
                    <a16:rowId xmlns:a16="http://schemas.microsoft.com/office/drawing/2014/main" xmlns="" val="10003"/>
                  </a:ext>
                </a:extLst>
              </a:tr>
              <a:tr h="370840">
                <a:tc>
                  <a:txBody>
                    <a:bodyPr/>
                    <a:lstStyle/>
                    <a:p>
                      <a:pPr marL="0" algn="l" defTabSz="914400" rtl="0" eaLnBrk="1" latinLnBrk="0" hangingPunct="1"/>
                      <a:r>
                        <a:rPr lang="ru-RU" sz="1800" b="0" i="0" u="none" strike="noStrike" kern="1200" baseline="0" dirty="0" smtClean="0">
                          <a:solidFill>
                            <a:srgbClr val="C00000"/>
                          </a:solidFill>
                          <a:latin typeface="+mn-lt"/>
                          <a:ea typeface="+mn-ea"/>
                          <a:cs typeface="+mn-cs"/>
                        </a:rPr>
                        <a:t>Четвертый.</a:t>
                      </a:r>
                    </a:p>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Не более 10 миллиардов рублей</a:t>
                      </a:r>
                      <a:endParaRPr lang="ru-RU" sz="1800" b="0" i="0" u="none" strike="noStrike" kern="1200" baseline="0" dirty="0">
                        <a:solidFill>
                          <a:schemeClr val="tx2">
                            <a:lumMod val="75000"/>
                          </a:schemeClr>
                        </a:solidFill>
                        <a:latin typeface="+mn-lt"/>
                        <a:ea typeface="+mn-ea"/>
                        <a:cs typeface="+mn-cs"/>
                      </a:endParaRPr>
                    </a:p>
                  </a:txBody>
                  <a:tcPr/>
                </a:tc>
                <a:tc>
                  <a:txBody>
                    <a:bodyPr/>
                    <a:lstStyle/>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3 руководителя в НРС + 6 специалистов</a:t>
                      </a:r>
                      <a:endParaRPr lang="ru-RU" sz="1800" b="0" i="0" u="none" strike="noStrike" kern="1200" baseline="0" dirty="0">
                        <a:solidFill>
                          <a:schemeClr val="tx2">
                            <a:lumMod val="75000"/>
                          </a:schemeClr>
                        </a:solidFill>
                        <a:latin typeface="+mn-lt"/>
                        <a:ea typeface="+mn-ea"/>
                        <a:cs typeface="+mn-cs"/>
                      </a:endParaRPr>
                    </a:p>
                  </a:txBody>
                  <a:tcPr/>
                </a:tc>
                <a:extLst>
                  <a:ext uri="{0D108BD9-81ED-4DB2-BD59-A6C34878D82A}">
                    <a16:rowId xmlns:a16="http://schemas.microsoft.com/office/drawing/2014/main" xmlns="" val="10004"/>
                  </a:ext>
                </a:extLst>
              </a:tr>
              <a:tr h="370840">
                <a:tc>
                  <a:txBody>
                    <a:bodyPr/>
                    <a:lstStyle/>
                    <a:p>
                      <a:pPr marL="0" algn="l" defTabSz="914400" rtl="0" eaLnBrk="1" latinLnBrk="0" hangingPunct="1"/>
                      <a:r>
                        <a:rPr lang="ru-RU" sz="1800" b="0" i="0" u="none" strike="noStrike" kern="1200" baseline="0" dirty="0" smtClean="0">
                          <a:solidFill>
                            <a:srgbClr val="C00000"/>
                          </a:solidFill>
                          <a:latin typeface="+mn-lt"/>
                          <a:ea typeface="+mn-ea"/>
                          <a:cs typeface="+mn-cs"/>
                        </a:rPr>
                        <a:t>Пятый.</a:t>
                      </a:r>
                    </a:p>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10 миллиардов рублей и более</a:t>
                      </a:r>
                      <a:endParaRPr lang="ru-RU" sz="1800" b="0" i="0" u="none" strike="noStrike" kern="1200" baseline="0" dirty="0">
                        <a:solidFill>
                          <a:schemeClr val="tx2">
                            <a:lumMod val="75000"/>
                          </a:schemeClr>
                        </a:solidFill>
                        <a:latin typeface="+mn-lt"/>
                        <a:ea typeface="+mn-ea"/>
                        <a:cs typeface="+mn-cs"/>
                      </a:endParaRPr>
                    </a:p>
                  </a:txBody>
                  <a:tcPr/>
                </a:tc>
                <a:tc>
                  <a:txBody>
                    <a:bodyPr/>
                    <a:lstStyle/>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3 руководителя в НРС + 7 специалистов</a:t>
                      </a:r>
                      <a:endParaRPr lang="ru-RU" sz="1800" b="0" i="0" u="none" strike="noStrike" kern="1200" baseline="0" dirty="0">
                        <a:solidFill>
                          <a:schemeClr val="tx2">
                            <a:lumMod val="75000"/>
                          </a:schemeClr>
                        </a:solidFill>
                        <a:latin typeface="+mn-lt"/>
                        <a:ea typeface="+mn-ea"/>
                        <a:cs typeface="+mn-cs"/>
                      </a:endParaRPr>
                    </a:p>
                  </a:txBody>
                  <a:tcPr/>
                </a:tc>
                <a:extLst>
                  <a:ext uri="{0D108BD9-81ED-4DB2-BD59-A6C34878D82A}">
                    <a16:rowId xmlns:a16="http://schemas.microsoft.com/office/drawing/2014/main" xmlns="" val="10005"/>
                  </a:ext>
                </a:extLst>
              </a:tr>
            </a:tbl>
          </a:graphicData>
        </a:graphic>
      </p:graphicFrame>
      <p:sp>
        <p:nvSpPr>
          <p:cNvPr id="10" name="Заголовок 1"/>
          <p:cNvSpPr txBox="1">
            <a:spLocks/>
          </p:cNvSpPr>
          <p:nvPr/>
        </p:nvSpPr>
        <p:spPr bwMode="auto">
          <a:xfrm>
            <a:off x="323528" y="5445224"/>
            <a:ext cx="8496622" cy="1156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ru-RU" sz="1800" dirty="0" smtClean="0">
                <a:solidFill>
                  <a:schemeClr val="tx2">
                    <a:lumMod val="75000"/>
                  </a:schemeClr>
                </a:solidFill>
              </a:rPr>
              <a:t>Все руководители должны иметь стаж работы по специальности </a:t>
            </a:r>
            <a:r>
              <a:rPr lang="ru-RU" sz="1800" b="1" dirty="0" smtClean="0">
                <a:solidFill>
                  <a:srgbClr val="C00000"/>
                </a:solidFill>
              </a:rPr>
              <a:t>не менее 5 лет</a:t>
            </a:r>
            <a:r>
              <a:rPr lang="ru-RU" sz="1800" dirty="0" smtClean="0">
                <a:solidFill>
                  <a:schemeClr val="tx2">
                    <a:lumMod val="75000"/>
                  </a:schemeClr>
                </a:solidFill>
              </a:rPr>
              <a:t>.</a:t>
            </a:r>
          </a:p>
          <a:p>
            <a:pPr algn="l"/>
            <a:r>
              <a:rPr lang="ru-RU" sz="1800" dirty="0" smtClean="0">
                <a:solidFill>
                  <a:schemeClr val="tx2">
                    <a:lumMod val="75000"/>
                  </a:schemeClr>
                </a:solidFill>
              </a:rPr>
              <a:t>Все специалисты должны иметь высшее образование соответствующего профиля и стаж работы в области строительства не менее 5 лет.</a:t>
            </a:r>
            <a:endParaRPr lang="ru-RU" sz="1800" dirty="0">
              <a:solidFill>
                <a:schemeClr val="tx2">
                  <a:lumMod val="75000"/>
                </a:schemeClr>
              </a:solidFill>
            </a:endParaRPr>
          </a:p>
        </p:txBody>
      </p:sp>
    </p:spTree>
    <p:extLst>
      <p:ext uri="{BB962C8B-B14F-4D97-AF65-F5344CB8AC3E}">
        <p14:creationId xmlns:p14="http://schemas.microsoft.com/office/powerpoint/2010/main" val="2124837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latin typeface="Arial" panose="020B0604020202020204" pitchFamily="34" charset="0"/>
              <a:cs typeface="Arial" panose="020B0604020202020204" pitchFamily="34" charset="0"/>
            </a:endParaRPr>
          </a:p>
        </p:txBody>
      </p:sp>
      <p:sp>
        <p:nvSpPr>
          <p:cNvPr id="3" name="Заголовок 2"/>
          <p:cNvSpPr>
            <a:spLocks noGrp="1"/>
          </p:cNvSpPr>
          <p:nvPr>
            <p:ph type="title"/>
          </p:nvPr>
        </p:nvSpPr>
        <p:spPr>
          <a:xfrm>
            <a:off x="426368" y="692696"/>
            <a:ext cx="8291264" cy="1368152"/>
          </a:xfrm>
        </p:spPr>
        <p:txBody>
          <a:bodyPr/>
          <a:lstStyle/>
          <a:p>
            <a:r>
              <a:rPr lang="ru-RU" sz="2800" b="1" dirty="0" smtClean="0">
                <a:solidFill>
                  <a:srgbClr val="C00000"/>
                </a:solidFill>
                <a:latin typeface="Arial" panose="020B0604020202020204" pitchFamily="34" charset="0"/>
                <a:cs typeface="Arial" panose="020B0604020202020204" pitchFamily="34" charset="0"/>
              </a:rPr>
              <a:t>Т</a:t>
            </a:r>
            <a:r>
              <a:rPr lang="en-US" sz="2800" b="1" dirty="0" err="1" smtClean="0">
                <a:solidFill>
                  <a:srgbClr val="C00000"/>
                </a:solidFill>
                <a:latin typeface="Arial" panose="020B0604020202020204" pitchFamily="34" charset="0"/>
                <a:cs typeface="Arial" panose="020B0604020202020204" pitchFamily="34" charset="0"/>
              </a:rPr>
              <a:t>ребования</a:t>
            </a:r>
            <a:r>
              <a:rPr lang="en-US" sz="2800" b="1" dirty="0" smtClean="0">
                <a:solidFill>
                  <a:srgbClr val="C00000"/>
                </a:solidFill>
                <a:latin typeface="Arial" panose="020B0604020202020204" pitchFamily="34" charset="0"/>
                <a:cs typeface="Arial" panose="020B0604020202020204" pitchFamily="34" charset="0"/>
              </a:rPr>
              <a:t> к </a:t>
            </a:r>
            <a:r>
              <a:rPr lang="en-US" sz="2800" b="1" dirty="0" err="1" smtClean="0">
                <a:solidFill>
                  <a:srgbClr val="C00000"/>
                </a:solidFill>
                <a:latin typeface="Arial" panose="020B0604020202020204" pitchFamily="34" charset="0"/>
                <a:cs typeface="Arial" panose="020B0604020202020204" pitchFamily="34" charset="0"/>
              </a:rPr>
              <a:t>членам</a:t>
            </a:r>
            <a:r>
              <a:rPr lang="en-US" sz="2800" b="1" dirty="0" smtClean="0">
                <a:solidFill>
                  <a:srgbClr val="C00000"/>
                </a:solidFill>
                <a:latin typeface="Arial" panose="020B0604020202020204" pitchFamily="34" charset="0"/>
                <a:cs typeface="Arial" panose="020B0604020202020204" pitchFamily="34" charset="0"/>
              </a:rPr>
              <a:t> СРО</a:t>
            </a:r>
            <a:r>
              <a:rPr lang="ru-RU" sz="2800" b="1" dirty="0" smtClean="0">
                <a:solidFill>
                  <a:srgbClr val="C00000"/>
                </a:solidFill>
                <a:latin typeface="Arial" panose="020B0604020202020204" pitchFamily="34" charset="0"/>
                <a:cs typeface="Arial" panose="020B0604020202020204" pitchFamily="34" charset="0"/>
              </a:rPr>
              <a:t>, выполняющим работы на объектах использования              атомной энергии</a:t>
            </a:r>
            <a:endParaRPr lang="ru-RU" sz="2800" b="1" dirty="0">
              <a:solidFill>
                <a:srgbClr val="C00000"/>
              </a:solidFill>
              <a:latin typeface="Arial" panose="020B0604020202020204" pitchFamily="34" charset="0"/>
              <a:cs typeface="Arial" panose="020B0604020202020204" pitchFamily="34" charset="0"/>
            </a:endParaRPr>
          </a:p>
        </p:txBody>
      </p:sp>
      <p:sp>
        <p:nvSpPr>
          <p:cNvPr id="7" name="Капля 6"/>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2.2</a:t>
            </a:r>
            <a:endParaRPr lang="ru-RU" b="1" dirty="0">
              <a:solidFill>
                <a:schemeClr val="bg1"/>
              </a:solidFill>
              <a:latin typeface="Arial Black" panose="020B0A04020102020204" pitchFamily="34" charset="0"/>
            </a:endParaRPr>
          </a:p>
        </p:txBody>
      </p:sp>
      <p:sp>
        <p:nvSpPr>
          <p:cNvPr id="8" name="TextBox 7"/>
          <p:cNvSpPr txBox="1">
            <a:spLocks noChangeArrowheads="1"/>
          </p:cNvSpPr>
          <p:nvPr/>
        </p:nvSpPr>
        <p:spPr bwMode="auto">
          <a:xfrm>
            <a:off x="854075" y="188913"/>
            <a:ext cx="7462341"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Второй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5" name="Объект 4"/>
          <p:cNvSpPr>
            <a:spLocks noGrp="1"/>
          </p:cNvSpPr>
          <p:nvPr>
            <p:ph idx="1"/>
          </p:nvPr>
        </p:nvSpPr>
        <p:spPr>
          <a:xfrm>
            <a:off x="2267744" y="2186930"/>
            <a:ext cx="6347048" cy="1602110"/>
          </a:xfrm>
        </p:spPr>
        <p:txBody>
          <a:bodyPr/>
          <a:lstStyle/>
          <a:p>
            <a:pPr marL="0" indent="0" algn="ctr">
              <a:buNone/>
            </a:pPr>
            <a:r>
              <a:rPr lang="ru-RU" dirty="0" smtClean="0">
                <a:solidFill>
                  <a:schemeClr val="tx2">
                    <a:lumMod val="75000"/>
                  </a:schemeClr>
                </a:solidFill>
              </a:rPr>
              <a:t>Наличие у члена </a:t>
            </a:r>
            <a:r>
              <a:rPr lang="ru-RU" dirty="0">
                <a:solidFill>
                  <a:schemeClr val="tx2">
                    <a:lumMod val="75000"/>
                  </a:schemeClr>
                </a:solidFill>
              </a:rPr>
              <a:t>саморегулируемой организации </a:t>
            </a:r>
            <a:r>
              <a:rPr lang="ru-RU" b="1" dirty="0">
                <a:solidFill>
                  <a:schemeClr val="tx2">
                    <a:lumMod val="75000"/>
                  </a:schemeClr>
                </a:solidFill>
              </a:rPr>
              <a:t>лицензии </a:t>
            </a:r>
            <a:r>
              <a:rPr lang="ru-RU" dirty="0">
                <a:solidFill>
                  <a:schemeClr val="tx2">
                    <a:lumMod val="75000"/>
                  </a:schemeClr>
                </a:solidFill>
              </a:rPr>
              <a:t>на </a:t>
            </a:r>
            <a:r>
              <a:rPr lang="ru-RU" dirty="0" smtClean="0">
                <a:solidFill>
                  <a:schemeClr val="tx2">
                    <a:lumMod val="75000"/>
                  </a:schemeClr>
                </a:solidFill>
              </a:rPr>
              <a:t>соответствующие</a:t>
            </a:r>
            <a:endParaRPr lang="ru-RU" dirty="0">
              <a:solidFill>
                <a:schemeClr val="tx2">
                  <a:lumMod val="75000"/>
                </a:schemeClr>
              </a:solidFill>
            </a:endParaRP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1700808"/>
            <a:ext cx="2015778" cy="196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Прямоугольник 5"/>
          <p:cNvSpPr/>
          <p:nvPr/>
        </p:nvSpPr>
        <p:spPr>
          <a:xfrm>
            <a:off x="467544" y="3666381"/>
            <a:ext cx="8280920" cy="2653034"/>
          </a:xfrm>
          <a:prstGeom prst="rect">
            <a:avLst/>
          </a:prstGeom>
        </p:spPr>
        <p:txBody>
          <a:bodyPr wrap="square">
            <a:spAutoFit/>
          </a:bodyPr>
          <a:lstStyle/>
          <a:p>
            <a:pPr algn="ctr" eaLnBrk="0" hangingPunct="0">
              <a:spcBef>
                <a:spcPct val="20000"/>
              </a:spcBef>
            </a:pPr>
            <a:r>
              <a:rPr lang="ru-RU" sz="3200" dirty="0">
                <a:solidFill>
                  <a:schemeClr val="tx2">
                    <a:lumMod val="75000"/>
                  </a:schemeClr>
                </a:solidFill>
                <a:latin typeface="+mn-lt"/>
                <a:cs typeface="+mn-cs"/>
              </a:rPr>
              <a:t>виды деятельности в области использования атомной энергии, выданной в соответствии               с требованиями законодательства   Российской Федерации</a:t>
            </a:r>
          </a:p>
          <a:p>
            <a:pPr algn="ctr" eaLnBrk="0" hangingPunct="0">
              <a:spcBef>
                <a:spcPct val="20000"/>
              </a:spcBef>
            </a:pPr>
            <a:r>
              <a:rPr lang="ru-RU" sz="3200" dirty="0">
                <a:solidFill>
                  <a:schemeClr val="tx2">
                    <a:lumMod val="75000"/>
                  </a:schemeClr>
                </a:solidFill>
                <a:latin typeface="+mn-lt"/>
                <a:cs typeface="+mn-cs"/>
              </a:rPr>
              <a:t>в области использования атомной энергии</a:t>
            </a:r>
          </a:p>
        </p:txBody>
      </p:sp>
    </p:spTree>
    <p:extLst>
      <p:ext uri="{BB962C8B-B14F-4D97-AF65-F5344CB8AC3E}">
        <p14:creationId xmlns:p14="http://schemas.microsoft.com/office/powerpoint/2010/main" val="1926171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latin typeface="Arial" panose="020B0604020202020204" pitchFamily="34" charset="0"/>
              <a:cs typeface="Arial" panose="020B0604020202020204" pitchFamily="34" charset="0"/>
            </a:endParaRPr>
          </a:p>
        </p:txBody>
      </p:sp>
      <p:sp>
        <p:nvSpPr>
          <p:cNvPr id="3" name="Заголовок 2"/>
          <p:cNvSpPr>
            <a:spLocks noGrp="1"/>
          </p:cNvSpPr>
          <p:nvPr>
            <p:ph type="title"/>
          </p:nvPr>
        </p:nvSpPr>
        <p:spPr>
          <a:xfrm>
            <a:off x="426368" y="692696"/>
            <a:ext cx="8291264" cy="1224136"/>
          </a:xfrm>
        </p:spPr>
        <p:txBody>
          <a:bodyPr/>
          <a:lstStyle/>
          <a:p>
            <a:r>
              <a:rPr lang="ru-RU" sz="2000" b="1" dirty="0" smtClean="0">
                <a:solidFill>
                  <a:srgbClr val="C00000"/>
                </a:solidFill>
                <a:latin typeface="Arial" panose="020B0604020202020204" pitchFamily="34" charset="0"/>
                <a:cs typeface="Arial" panose="020B0604020202020204" pitchFamily="34" charset="0"/>
              </a:rPr>
              <a:t>Т</a:t>
            </a:r>
            <a:r>
              <a:rPr lang="en-US" sz="2000" b="1" dirty="0" err="1" smtClean="0">
                <a:solidFill>
                  <a:srgbClr val="C00000"/>
                </a:solidFill>
                <a:latin typeface="Arial" panose="020B0604020202020204" pitchFamily="34" charset="0"/>
                <a:cs typeface="Arial" panose="020B0604020202020204" pitchFamily="34" charset="0"/>
              </a:rPr>
              <a:t>ребования</a:t>
            </a:r>
            <a:r>
              <a:rPr lang="en-US" sz="2000" b="1" dirty="0" smtClean="0">
                <a:solidFill>
                  <a:srgbClr val="C00000"/>
                </a:solidFill>
                <a:latin typeface="Arial" panose="020B0604020202020204" pitchFamily="34" charset="0"/>
                <a:cs typeface="Arial" panose="020B0604020202020204" pitchFamily="34" charset="0"/>
              </a:rPr>
              <a:t> к </a:t>
            </a:r>
            <a:r>
              <a:rPr lang="en-US" sz="2000" b="1" dirty="0" err="1" smtClean="0">
                <a:solidFill>
                  <a:srgbClr val="C00000"/>
                </a:solidFill>
                <a:latin typeface="Arial" panose="020B0604020202020204" pitchFamily="34" charset="0"/>
                <a:cs typeface="Arial" panose="020B0604020202020204" pitchFamily="34" charset="0"/>
              </a:rPr>
              <a:t>членам</a:t>
            </a:r>
            <a:r>
              <a:rPr lang="en-US" sz="2000" b="1" dirty="0" smtClean="0">
                <a:solidFill>
                  <a:srgbClr val="C00000"/>
                </a:solidFill>
                <a:latin typeface="Arial" panose="020B0604020202020204" pitchFamily="34" charset="0"/>
                <a:cs typeface="Arial" panose="020B0604020202020204" pitchFamily="34" charset="0"/>
              </a:rPr>
              <a:t> СРО</a:t>
            </a:r>
            <a:r>
              <a:rPr lang="ru-RU" sz="2000" b="1" dirty="0" smtClean="0">
                <a:solidFill>
                  <a:srgbClr val="C00000"/>
                </a:solidFill>
                <a:latin typeface="Arial" panose="020B0604020202020204" pitchFamily="34" charset="0"/>
                <a:cs typeface="Arial" panose="020B0604020202020204" pitchFamily="34" charset="0"/>
              </a:rPr>
              <a:t>,  установленные в квалификационных стандартах</a:t>
            </a:r>
            <a:endParaRPr lang="ru-RU" sz="2000" b="1" dirty="0">
              <a:solidFill>
                <a:srgbClr val="C00000"/>
              </a:solidFill>
              <a:latin typeface="Arial" panose="020B0604020202020204" pitchFamily="34" charset="0"/>
              <a:cs typeface="Arial" panose="020B0604020202020204" pitchFamily="34" charset="0"/>
            </a:endParaRPr>
          </a:p>
        </p:txBody>
      </p:sp>
      <p:sp>
        <p:nvSpPr>
          <p:cNvPr id="7" name="Капля 6"/>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2.2</a:t>
            </a:r>
            <a:endParaRPr lang="ru-RU" b="1" dirty="0">
              <a:solidFill>
                <a:schemeClr val="bg1"/>
              </a:solidFill>
              <a:latin typeface="Arial Black" panose="020B0A04020102020204" pitchFamily="34" charset="0"/>
            </a:endParaRPr>
          </a:p>
        </p:txBody>
      </p:sp>
      <p:sp>
        <p:nvSpPr>
          <p:cNvPr id="8" name="TextBox 7"/>
          <p:cNvSpPr txBox="1">
            <a:spLocks noChangeArrowheads="1"/>
          </p:cNvSpPr>
          <p:nvPr/>
        </p:nvSpPr>
        <p:spPr bwMode="auto">
          <a:xfrm>
            <a:off x="854075" y="188913"/>
            <a:ext cx="7462341"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Второй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5" name="Объект 4"/>
          <p:cNvSpPr>
            <a:spLocks noGrp="1"/>
          </p:cNvSpPr>
          <p:nvPr>
            <p:ph idx="1"/>
          </p:nvPr>
        </p:nvSpPr>
        <p:spPr>
          <a:xfrm>
            <a:off x="457200" y="1772817"/>
            <a:ext cx="8229600" cy="2592288"/>
          </a:xfrm>
        </p:spPr>
        <p:txBody>
          <a:bodyPr/>
          <a:lstStyle/>
          <a:p>
            <a:pPr marL="0" indent="0" algn="just">
              <a:buNone/>
            </a:pPr>
            <a:r>
              <a:rPr lang="ru-RU" sz="2000" b="1" dirty="0">
                <a:solidFill>
                  <a:schemeClr val="tx2">
                    <a:lumMod val="75000"/>
                  </a:schemeClr>
                </a:solidFill>
              </a:rPr>
              <a:t>Квалификационные стандарты </a:t>
            </a:r>
            <a:r>
              <a:rPr lang="ru-RU" sz="2000" b="1" dirty="0" smtClean="0">
                <a:solidFill>
                  <a:schemeClr val="tx2">
                    <a:lumMod val="75000"/>
                  </a:schemeClr>
                </a:solidFill>
              </a:rPr>
              <a:t>-</a:t>
            </a:r>
            <a:r>
              <a:rPr lang="ru-RU" sz="2000" dirty="0" smtClean="0">
                <a:solidFill>
                  <a:schemeClr val="tx2">
                    <a:lumMod val="75000"/>
                  </a:schemeClr>
                </a:solidFill>
              </a:rPr>
              <a:t> внутренние документы СРО,  определяющими </a:t>
            </a:r>
            <a:r>
              <a:rPr lang="ru-RU" sz="2000" dirty="0">
                <a:solidFill>
                  <a:schemeClr val="tx2">
                    <a:lumMod val="75000"/>
                  </a:schemeClr>
                </a:solidFill>
              </a:rPr>
              <a:t>характеристики квалификации (требуемые уровень знаний и умений, уровень самостоятельности при выполнении трудовой функции, дифференцированные в зависимости от направления деятельности), необходимой работникам для осуществления трудовых функций по </a:t>
            </a:r>
            <a:r>
              <a:rPr lang="ru-RU" sz="2000" dirty="0" smtClean="0">
                <a:solidFill>
                  <a:schemeClr val="tx2">
                    <a:lumMod val="75000"/>
                  </a:schemeClr>
                </a:solidFill>
              </a:rPr>
              <a:t>подготовке </a:t>
            </a:r>
            <a:r>
              <a:rPr lang="ru-RU" sz="2000" dirty="0">
                <a:solidFill>
                  <a:schemeClr val="tx2">
                    <a:lumMod val="75000"/>
                  </a:schemeClr>
                </a:solidFill>
              </a:rPr>
              <a:t>проектной документации, осуществлению строительства, реконструкции, капитального ремонта объектов капитального строительства</a:t>
            </a:r>
            <a:r>
              <a:rPr lang="ru-RU" sz="2000" dirty="0" smtClean="0">
                <a:solidFill>
                  <a:schemeClr val="tx2">
                    <a:lumMod val="75000"/>
                  </a:schemeClr>
                </a:solidFill>
              </a:rPr>
              <a:t>.</a:t>
            </a:r>
          </a:p>
          <a:p>
            <a:pPr marL="0" indent="0" algn="ctr">
              <a:buNone/>
            </a:pPr>
            <a:endParaRPr lang="ru-RU" dirty="0">
              <a:solidFill>
                <a:schemeClr val="tx2">
                  <a:lumMod val="75000"/>
                </a:schemeClr>
              </a:solidFill>
            </a:endParaRPr>
          </a:p>
        </p:txBody>
      </p:sp>
      <p:pic>
        <p:nvPicPr>
          <p:cNvPr id="409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08800" y="4437112"/>
            <a:ext cx="2127250" cy="2116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566450" y="4405833"/>
            <a:ext cx="6342347" cy="2031325"/>
          </a:xfrm>
          <a:prstGeom prst="rect">
            <a:avLst/>
          </a:prstGeom>
        </p:spPr>
        <p:txBody>
          <a:bodyPr wrap="square">
            <a:spAutoFit/>
          </a:bodyPr>
          <a:lstStyle/>
          <a:p>
            <a:pPr algn="just"/>
            <a:r>
              <a:rPr lang="ru-RU" dirty="0">
                <a:solidFill>
                  <a:schemeClr val="tx2">
                    <a:lumMod val="75000"/>
                  </a:schemeClr>
                </a:solidFill>
              </a:rPr>
              <a:t>В соответствии с разъяснениями </a:t>
            </a:r>
            <a:r>
              <a:rPr lang="ru-RU" dirty="0" err="1">
                <a:solidFill>
                  <a:schemeClr val="tx2">
                    <a:lumMod val="75000"/>
                  </a:schemeClr>
                </a:solidFill>
              </a:rPr>
              <a:t>Ростехнадзора</a:t>
            </a:r>
            <a:r>
              <a:rPr lang="ru-RU" dirty="0">
                <a:solidFill>
                  <a:schemeClr val="tx2">
                    <a:lumMod val="75000"/>
                  </a:schemeClr>
                </a:solidFill>
              </a:rPr>
              <a:t> России, квалификационные стандарты должны быть разработаны в отношении </a:t>
            </a:r>
            <a:r>
              <a:rPr lang="ru-RU" b="1" dirty="0">
                <a:solidFill>
                  <a:schemeClr val="tx2">
                    <a:lumMod val="75000"/>
                  </a:schemeClr>
                </a:solidFill>
              </a:rPr>
              <a:t>каждого специалиста</a:t>
            </a:r>
            <a:r>
              <a:rPr lang="ru-RU" dirty="0">
                <a:solidFill>
                  <a:schemeClr val="tx2">
                    <a:lumMod val="75000"/>
                  </a:schemeClr>
                </a:solidFill>
              </a:rPr>
              <a:t>, наличие которого необходимо для подтверждения соответствия юридического лица или индивидуального предпринимателя условиям членства в саморегулируемой организации. </a:t>
            </a:r>
          </a:p>
        </p:txBody>
      </p:sp>
    </p:spTree>
    <p:extLst>
      <p:ext uri="{BB962C8B-B14F-4D97-AF65-F5344CB8AC3E}">
        <p14:creationId xmlns:p14="http://schemas.microsoft.com/office/powerpoint/2010/main" val="1829391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7" name="Прямоугольник 6"/>
          <p:cNvSpPr/>
          <p:nvPr/>
        </p:nvSpPr>
        <p:spPr>
          <a:xfrm>
            <a:off x="542909" y="914789"/>
            <a:ext cx="8277241" cy="584775"/>
          </a:xfrm>
          <a:prstGeom prst="rect">
            <a:avLst/>
          </a:prstGeom>
        </p:spPr>
        <p:txBody>
          <a:bodyPr wrap="square">
            <a:spAutoFit/>
          </a:bodyPr>
          <a:lstStyle/>
          <a:p>
            <a:pPr algn="ctr"/>
            <a:r>
              <a:rPr lang="ru-RU" sz="3200" b="1" dirty="0" smtClean="0">
                <a:latin typeface="+mn-lt"/>
              </a:rPr>
              <a:t>	</a:t>
            </a:r>
          </a:p>
        </p:txBody>
      </p:sp>
      <p:sp>
        <p:nvSpPr>
          <p:cNvPr id="13" name="Капля 12"/>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1</a:t>
            </a:r>
            <a:endParaRPr lang="ru-RU" b="1" dirty="0">
              <a:solidFill>
                <a:schemeClr val="bg1"/>
              </a:solidFill>
              <a:latin typeface="Arial Black" panose="020B0A04020102020204" pitchFamily="34" charset="0"/>
            </a:endParaRPr>
          </a:p>
        </p:txBody>
      </p:sp>
      <p:sp>
        <p:nvSpPr>
          <p:cNvPr id="14" name="TextBox 13"/>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Первый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15" name="Прямоугольник 14"/>
          <p:cNvSpPr/>
          <p:nvPr/>
        </p:nvSpPr>
        <p:spPr>
          <a:xfrm>
            <a:off x="857920" y="420842"/>
            <a:ext cx="8144891" cy="276999"/>
          </a:xfrm>
          <a:prstGeom prst="rect">
            <a:avLst/>
          </a:prstGeom>
        </p:spPr>
        <p:txBody>
          <a:bodyPr wrap="square">
            <a:spAutoFit/>
          </a:bodyPr>
          <a:lstStyle/>
          <a:p>
            <a:r>
              <a:rPr lang="ru-RU" sz="1200" dirty="0">
                <a:solidFill>
                  <a:schemeClr val="tx2"/>
                </a:solidFill>
              </a:rPr>
              <a:t>Информирование членов Ассоциации о ходе формирования Национального реестра специалистов</a:t>
            </a:r>
          </a:p>
        </p:txBody>
      </p:sp>
      <p:sp>
        <p:nvSpPr>
          <p:cNvPr id="2" name="Заголовок 1"/>
          <p:cNvSpPr>
            <a:spLocks noGrp="1"/>
          </p:cNvSpPr>
          <p:nvPr>
            <p:ph type="title"/>
          </p:nvPr>
        </p:nvSpPr>
        <p:spPr>
          <a:xfrm>
            <a:off x="457200" y="697840"/>
            <a:ext cx="8229600" cy="1435016"/>
          </a:xfrm>
        </p:spPr>
        <p:txBody>
          <a:bodyPr/>
          <a:lstStyle/>
          <a:p>
            <a:r>
              <a:rPr lang="en-US" sz="3200" b="1" dirty="0" err="1" smtClean="0">
                <a:solidFill>
                  <a:srgbClr val="C00000"/>
                </a:solidFill>
              </a:rPr>
              <a:t>Направления</a:t>
            </a:r>
            <a:r>
              <a:rPr lang="en-US" sz="3200" b="1" dirty="0" smtClean="0">
                <a:solidFill>
                  <a:srgbClr val="C00000"/>
                </a:solidFill>
              </a:rPr>
              <a:t> </a:t>
            </a:r>
            <a:r>
              <a:rPr lang="en-US" sz="3200" b="1" dirty="0" err="1" smtClean="0">
                <a:solidFill>
                  <a:srgbClr val="C00000"/>
                </a:solidFill>
              </a:rPr>
              <a:t>подготовки</a:t>
            </a:r>
            <a:r>
              <a:rPr lang="en-US" sz="3200" b="1" dirty="0" smtClean="0">
                <a:solidFill>
                  <a:srgbClr val="C00000"/>
                </a:solidFill>
              </a:rPr>
              <a:t>, </a:t>
            </a:r>
            <a:r>
              <a:rPr lang="en-US" sz="3200" b="1" dirty="0" err="1" smtClean="0">
                <a:solidFill>
                  <a:srgbClr val="C00000"/>
                </a:solidFill>
              </a:rPr>
              <a:t>специальностей</a:t>
            </a:r>
            <a:r>
              <a:rPr lang="en-US" sz="3200" b="1" dirty="0" smtClean="0">
                <a:solidFill>
                  <a:srgbClr val="C00000"/>
                </a:solidFill>
              </a:rPr>
              <a:t>                  в </a:t>
            </a:r>
            <a:r>
              <a:rPr lang="en-US" sz="3200" b="1" dirty="0" err="1" smtClean="0">
                <a:solidFill>
                  <a:srgbClr val="C00000"/>
                </a:solidFill>
              </a:rPr>
              <a:t>области</a:t>
            </a:r>
            <a:r>
              <a:rPr lang="en-US" sz="3200" b="1" dirty="0" smtClean="0">
                <a:solidFill>
                  <a:srgbClr val="C00000"/>
                </a:solidFill>
              </a:rPr>
              <a:t> </a:t>
            </a:r>
            <a:r>
              <a:rPr lang="en-US" sz="3200" b="1" dirty="0" err="1" smtClean="0">
                <a:solidFill>
                  <a:srgbClr val="C00000"/>
                </a:solidFill>
              </a:rPr>
              <a:t>строительства</a:t>
            </a:r>
            <a:r>
              <a:rPr lang="en-US" sz="3600" b="1" dirty="0" smtClean="0">
                <a:solidFill>
                  <a:schemeClr val="tx2">
                    <a:lumMod val="75000"/>
                  </a:schemeClr>
                </a:solidFill>
              </a:rPr>
              <a:t/>
            </a:r>
            <a:br>
              <a:rPr lang="en-US" sz="3600" b="1" dirty="0" smtClean="0">
                <a:solidFill>
                  <a:schemeClr val="tx2">
                    <a:lumMod val="75000"/>
                  </a:schemeClr>
                </a:solidFill>
              </a:rPr>
            </a:br>
            <a:r>
              <a:rPr lang="en-US" sz="2800" dirty="0" smtClean="0">
                <a:solidFill>
                  <a:schemeClr val="tx2"/>
                </a:solidFill>
              </a:rPr>
              <a:t>(</a:t>
            </a:r>
            <a:r>
              <a:rPr lang="en-US" sz="2800" dirty="0" err="1" smtClean="0">
                <a:solidFill>
                  <a:schemeClr val="tx2"/>
                </a:solidFill>
              </a:rPr>
              <a:t>утв</a:t>
            </a:r>
            <a:r>
              <a:rPr lang="en-US" sz="2800" dirty="0" smtClean="0">
                <a:solidFill>
                  <a:schemeClr val="tx2"/>
                </a:solidFill>
              </a:rPr>
              <a:t>. </a:t>
            </a:r>
            <a:r>
              <a:rPr lang="en-US" sz="2800" dirty="0" err="1" smtClean="0">
                <a:solidFill>
                  <a:schemeClr val="tx2"/>
                </a:solidFill>
              </a:rPr>
              <a:t>Приказом</a:t>
            </a:r>
            <a:r>
              <a:rPr lang="en-US" sz="2800" dirty="0" smtClean="0">
                <a:solidFill>
                  <a:schemeClr val="tx2"/>
                </a:solidFill>
              </a:rPr>
              <a:t> МИНСТРОЙ РФ № 688/</a:t>
            </a:r>
            <a:r>
              <a:rPr lang="en-US" sz="2800" dirty="0" err="1" smtClean="0">
                <a:solidFill>
                  <a:schemeClr val="tx2"/>
                </a:solidFill>
              </a:rPr>
              <a:t>пр</a:t>
            </a:r>
            <a:r>
              <a:rPr lang="en-US" sz="2800" dirty="0" smtClean="0">
                <a:solidFill>
                  <a:schemeClr val="tx2"/>
                </a:solidFill>
              </a:rPr>
              <a:t>) </a:t>
            </a:r>
            <a:endParaRPr lang="ru-RU" sz="2800" dirty="0">
              <a:solidFill>
                <a:schemeClr val="tx2"/>
              </a:solidFill>
            </a:endParaRPr>
          </a:p>
        </p:txBody>
      </p:sp>
      <p:graphicFrame>
        <p:nvGraphicFramePr>
          <p:cNvPr id="5" name="Объект 4"/>
          <p:cNvGraphicFramePr>
            <a:graphicFrameLocks noGrp="1"/>
          </p:cNvGraphicFramePr>
          <p:nvPr>
            <p:ph idx="1"/>
            <p:extLst>
              <p:ext uri="{D42A27DB-BD31-4B8C-83A1-F6EECF244321}">
                <p14:modId xmlns:p14="http://schemas.microsoft.com/office/powerpoint/2010/main" val="4080243768"/>
              </p:ext>
            </p:extLst>
          </p:nvPr>
        </p:nvGraphicFramePr>
        <p:xfrm>
          <a:off x="457200" y="2564904"/>
          <a:ext cx="8229600" cy="39212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28874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latin typeface="Arial" panose="020B0604020202020204" pitchFamily="34" charset="0"/>
              <a:cs typeface="Arial" panose="020B0604020202020204" pitchFamily="34" charset="0"/>
            </a:endParaRPr>
          </a:p>
        </p:txBody>
      </p:sp>
      <p:sp>
        <p:nvSpPr>
          <p:cNvPr id="3" name="Заголовок 2"/>
          <p:cNvSpPr>
            <a:spLocks noGrp="1"/>
          </p:cNvSpPr>
          <p:nvPr>
            <p:ph type="title"/>
          </p:nvPr>
        </p:nvSpPr>
        <p:spPr>
          <a:xfrm>
            <a:off x="327398" y="527050"/>
            <a:ext cx="8565082" cy="432050"/>
          </a:xfrm>
        </p:spPr>
        <p:txBody>
          <a:bodyPr/>
          <a:lstStyle/>
          <a:p>
            <a:r>
              <a:rPr lang="ru-RU" sz="2000" b="1" dirty="0" smtClean="0">
                <a:solidFill>
                  <a:srgbClr val="C00000"/>
                </a:solidFill>
                <a:latin typeface="Arial" panose="020B0604020202020204" pitchFamily="34" charset="0"/>
                <a:cs typeface="Arial" panose="020B0604020202020204" pitchFamily="34" charset="0"/>
              </a:rPr>
              <a:t>Документы, представляемые в СРО</a:t>
            </a:r>
            <a:endParaRPr lang="ru-RU" sz="2000" b="1" dirty="0">
              <a:solidFill>
                <a:srgbClr val="C00000"/>
              </a:solidFill>
              <a:latin typeface="Arial" panose="020B0604020202020204" pitchFamily="34" charset="0"/>
              <a:cs typeface="Arial" panose="020B0604020202020204" pitchFamily="34" charset="0"/>
            </a:endParaRPr>
          </a:p>
        </p:txBody>
      </p:sp>
      <p:graphicFrame>
        <p:nvGraphicFramePr>
          <p:cNvPr id="13" name="Объект 12"/>
          <p:cNvGraphicFramePr>
            <a:graphicFrameLocks noGrp="1"/>
          </p:cNvGraphicFramePr>
          <p:nvPr>
            <p:ph idx="1"/>
            <p:extLst>
              <p:ext uri="{D42A27DB-BD31-4B8C-83A1-F6EECF244321}">
                <p14:modId xmlns:p14="http://schemas.microsoft.com/office/powerpoint/2010/main" val="2601057183"/>
              </p:ext>
            </p:extLst>
          </p:nvPr>
        </p:nvGraphicFramePr>
        <p:xfrm>
          <a:off x="251520" y="980728"/>
          <a:ext cx="8640960" cy="5679440"/>
        </p:xfrm>
        <a:graphic>
          <a:graphicData uri="http://schemas.openxmlformats.org/drawingml/2006/table">
            <a:tbl>
              <a:tblPr firstRow="1" bandRow="1">
                <a:tableStyleId>{5C22544A-7EE6-4342-B048-85BDC9FD1C3A}</a:tableStyleId>
              </a:tblPr>
              <a:tblGrid>
                <a:gridCol w="691327">
                  <a:extLst>
                    <a:ext uri="{9D8B030D-6E8A-4147-A177-3AD203B41FA5}">
                      <a16:colId xmlns:a16="http://schemas.microsoft.com/office/drawing/2014/main" xmlns="" val="20000"/>
                    </a:ext>
                  </a:extLst>
                </a:gridCol>
                <a:gridCol w="7949633">
                  <a:extLst>
                    <a:ext uri="{9D8B030D-6E8A-4147-A177-3AD203B41FA5}">
                      <a16:colId xmlns:a16="http://schemas.microsoft.com/office/drawing/2014/main" xmlns="" val="20001"/>
                    </a:ext>
                  </a:extLst>
                </a:gridCol>
              </a:tblGrid>
              <a:tr h="370840">
                <a:tc>
                  <a:txBody>
                    <a:bodyPr/>
                    <a:lstStyle/>
                    <a:p>
                      <a:pPr algn="ctr"/>
                      <a:r>
                        <a:rPr lang="ru-RU" dirty="0" smtClean="0"/>
                        <a:t>№</a:t>
                      </a:r>
                      <a:r>
                        <a:rPr lang="ru-RU" baseline="0" dirty="0" smtClean="0"/>
                        <a:t> п/п</a:t>
                      </a:r>
                      <a:endParaRPr lang="ru-RU" dirty="0"/>
                    </a:p>
                  </a:txBody>
                  <a:tcPr anchor="ctr"/>
                </a:tc>
                <a:tc>
                  <a:txBody>
                    <a:bodyPr/>
                    <a:lstStyle/>
                    <a:p>
                      <a:pPr algn="ctr"/>
                      <a:r>
                        <a:rPr lang="ru-RU" dirty="0" smtClean="0"/>
                        <a:t>Наименование документа</a:t>
                      </a:r>
                      <a:endParaRPr lang="ru-RU" dirty="0"/>
                    </a:p>
                  </a:txBody>
                  <a:tcPr anchor="ctr"/>
                </a:tc>
                <a:extLst>
                  <a:ext uri="{0D108BD9-81ED-4DB2-BD59-A6C34878D82A}">
                    <a16:rowId xmlns:a16="http://schemas.microsoft.com/office/drawing/2014/main" xmlns="" val="10000"/>
                  </a:ext>
                </a:extLst>
              </a:tr>
              <a:tr h="370840">
                <a:tc>
                  <a:txBody>
                    <a:bodyPr/>
                    <a:lstStyle/>
                    <a:p>
                      <a:pPr algn="ctr"/>
                      <a:endParaRPr lang="ru-RU" dirty="0" smtClean="0">
                        <a:solidFill>
                          <a:srgbClr val="C00000"/>
                        </a:solidFill>
                      </a:endParaRPr>
                    </a:p>
                    <a:p>
                      <a:pPr algn="ctr"/>
                      <a:r>
                        <a:rPr lang="ru-RU" dirty="0" smtClean="0">
                          <a:solidFill>
                            <a:srgbClr val="C00000"/>
                          </a:solidFill>
                        </a:rPr>
                        <a:t>1</a:t>
                      </a:r>
                      <a:endParaRPr lang="ru-RU" dirty="0">
                        <a:solidFill>
                          <a:srgbClr val="C00000"/>
                        </a:solidFill>
                      </a:endParaRPr>
                    </a:p>
                  </a:txBody>
                  <a:tcPr/>
                </a:tc>
                <a:tc>
                  <a:txBody>
                    <a:bodyPr/>
                    <a:lstStyle/>
                    <a:p>
                      <a:pPr algn="just"/>
                      <a:r>
                        <a:rPr lang="ru-RU" dirty="0" smtClean="0">
                          <a:solidFill>
                            <a:schemeClr val="tx2">
                              <a:lumMod val="75000"/>
                            </a:schemeClr>
                          </a:solidFill>
                        </a:rPr>
                        <a:t>Учредительные документы и документы о государственной регистрации.</a:t>
                      </a:r>
                    </a:p>
                    <a:p>
                      <a:pPr algn="just"/>
                      <a:r>
                        <a:rPr lang="ru-RU" dirty="0" smtClean="0">
                          <a:solidFill>
                            <a:schemeClr val="tx2">
                              <a:lumMod val="75000"/>
                            </a:schemeClr>
                          </a:solidFill>
                        </a:rPr>
                        <a:t>Для</a:t>
                      </a:r>
                      <a:r>
                        <a:rPr lang="ru-RU" baseline="0" dirty="0" smtClean="0">
                          <a:solidFill>
                            <a:schemeClr val="tx2">
                              <a:lumMod val="75000"/>
                            </a:schemeClr>
                          </a:solidFill>
                        </a:rPr>
                        <a:t> иностранных компаний дополнительно - документы об открытии представительства, филиала, иного обособленного подразделения.</a:t>
                      </a:r>
                      <a:endParaRPr lang="ru-RU" dirty="0">
                        <a:solidFill>
                          <a:schemeClr val="tx2">
                            <a:lumMod val="75000"/>
                          </a:schemeClr>
                        </a:solidFill>
                      </a:endParaRPr>
                    </a:p>
                  </a:txBody>
                  <a:tcPr/>
                </a:tc>
                <a:extLst>
                  <a:ext uri="{0D108BD9-81ED-4DB2-BD59-A6C34878D82A}">
                    <a16:rowId xmlns:a16="http://schemas.microsoft.com/office/drawing/2014/main" xmlns="" val="10001"/>
                  </a:ext>
                </a:extLst>
              </a:tr>
              <a:tr h="370840">
                <a:tc>
                  <a:txBody>
                    <a:bodyPr/>
                    <a:lstStyle/>
                    <a:p>
                      <a:pPr algn="ctr"/>
                      <a:r>
                        <a:rPr lang="ru-RU" dirty="0" smtClean="0">
                          <a:solidFill>
                            <a:srgbClr val="C00000"/>
                          </a:solidFill>
                        </a:rPr>
                        <a:t>2</a:t>
                      </a:r>
                      <a:endParaRPr lang="ru-RU" dirty="0">
                        <a:solidFill>
                          <a:srgbClr val="C00000"/>
                        </a:solidFill>
                      </a:endParaRPr>
                    </a:p>
                  </a:txBody>
                  <a:tcPr/>
                </a:tc>
                <a:tc>
                  <a:txBody>
                    <a:bodyPr/>
                    <a:lstStyle/>
                    <a:p>
                      <a:pPr algn="just"/>
                      <a:r>
                        <a:rPr lang="ru-RU" dirty="0" smtClean="0">
                          <a:solidFill>
                            <a:schemeClr val="tx2">
                              <a:lumMod val="75000"/>
                            </a:schemeClr>
                          </a:solidFill>
                        </a:rPr>
                        <a:t>Документы,</a:t>
                      </a:r>
                      <a:r>
                        <a:rPr lang="ru-RU" baseline="0" dirty="0" smtClean="0">
                          <a:solidFill>
                            <a:schemeClr val="tx2">
                              <a:lumMod val="75000"/>
                            </a:schemeClr>
                          </a:solidFill>
                        </a:rPr>
                        <a:t> подтверждающие наличие соответствующего образования, стажа работы, повышения квалификации руководителей и специалистов.</a:t>
                      </a:r>
                      <a:endParaRPr lang="ru-RU" dirty="0">
                        <a:solidFill>
                          <a:schemeClr val="tx2">
                            <a:lumMod val="75000"/>
                          </a:schemeClr>
                        </a:solidFill>
                      </a:endParaRPr>
                    </a:p>
                  </a:txBody>
                  <a:tcPr/>
                </a:tc>
                <a:extLst>
                  <a:ext uri="{0D108BD9-81ED-4DB2-BD59-A6C34878D82A}">
                    <a16:rowId xmlns:a16="http://schemas.microsoft.com/office/drawing/2014/main" xmlns="" val="10002"/>
                  </a:ext>
                </a:extLst>
              </a:tr>
              <a:tr h="370840">
                <a:tc>
                  <a:txBody>
                    <a:bodyPr/>
                    <a:lstStyle/>
                    <a:p>
                      <a:pPr algn="ctr"/>
                      <a:endParaRPr lang="ru-RU" dirty="0" smtClean="0">
                        <a:solidFill>
                          <a:srgbClr val="C00000"/>
                        </a:solidFill>
                      </a:endParaRPr>
                    </a:p>
                    <a:p>
                      <a:pPr algn="ctr"/>
                      <a:r>
                        <a:rPr lang="ru-RU" dirty="0" smtClean="0">
                          <a:solidFill>
                            <a:srgbClr val="C00000"/>
                          </a:solidFill>
                        </a:rPr>
                        <a:t>3</a:t>
                      </a:r>
                      <a:endParaRPr lang="ru-RU" dirty="0">
                        <a:solidFill>
                          <a:srgbClr val="C00000"/>
                        </a:solidFill>
                      </a:endParaRPr>
                    </a:p>
                  </a:txBody>
                  <a:tcPr/>
                </a:tc>
                <a:tc>
                  <a:txBody>
                    <a:bodyPr/>
                    <a:lstStyle/>
                    <a:p>
                      <a:pPr algn="just"/>
                      <a:r>
                        <a:rPr lang="ru-RU" dirty="0" smtClean="0">
                          <a:solidFill>
                            <a:schemeClr val="tx2">
                              <a:lumMod val="75000"/>
                            </a:schemeClr>
                          </a:solidFill>
                        </a:rPr>
                        <a:t>В отношении специалистов</a:t>
                      </a:r>
                      <a:r>
                        <a:rPr lang="ru-RU" baseline="0" dirty="0" smtClean="0">
                          <a:solidFill>
                            <a:schemeClr val="tx2">
                              <a:lumMod val="75000"/>
                            </a:schemeClr>
                          </a:solidFill>
                        </a:rPr>
                        <a:t> по организации проектирования/строительства:</a:t>
                      </a:r>
                    </a:p>
                    <a:p>
                      <a:pPr marL="538163" indent="-285750" algn="just">
                        <a:buFont typeface="Arial" panose="020B0604020202020204" pitchFamily="34" charset="0"/>
                        <a:buChar char="•"/>
                      </a:pPr>
                      <a:r>
                        <a:rPr lang="ru-RU" baseline="0" dirty="0" smtClean="0">
                          <a:solidFill>
                            <a:schemeClr val="tx2">
                              <a:lumMod val="75000"/>
                            </a:schemeClr>
                          </a:solidFill>
                        </a:rPr>
                        <a:t>документы, подтверждающие наличие специалистов по месту основной работы;</a:t>
                      </a:r>
                    </a:p>
                    <a:p>
                      <a:pPr marL="538163" indent="-285750" algn="just">
                        <a:buFont typeface="Arial" panose="020B0604020202020204" pitchFamily="34" charset="0"/>
                        <a:buChar char="•"/>
                      </a:pPr>
                      <a:r>
                        <a:rPr lang="ru-RU" dirty="0" smtClean="0">
                          <a:solidFill>
                            <a:schemeClr val="tx2">
                              <a:lumMod val="75000"/>
                            </a:schemeClr>
                          </a:solidFill>
                        </a:rPr>
                        <a:t>должностные инструкции специалистов;</a:t>
                      </a:r>
                    </a:p>
                    <a:p>
                      <a:pPr marL="538163" indent="-285750" algn="just">
                        <a:buFont typeface="Arial" panose="020B0604020202020204" pitchFamily="34" charset="0"/>
                        <a:buChar char="•"/>
                      </a:pPr>
                      <a:r>
                        <a:rPr lang="ru-RU" dirty="0" smtClean="0">
                          <a:solidFill>
                            <a:schemeClr val="tx2">
                              <a:lumMod val="75000"/>
                            </a:schemeClr>
                          </a:solidFill>
                        </a:rPr>
                        <a:t>документы, подтверждающие включение специалистов в НРС.</a:t>
                      </a:r>
                      <a:endParaRPr lang="ru-RU" dirty="0">
                        <a:solidFill>
                          <a:schemeClr val="tx2">
                            <a:lumMod val="75000"/>
                          </a:schemeClr>
                        </a:solidFill>
                      </a:endParaRPr>
                    </a:p>
                  </a:txBody>
                  <a:tcPr/>
                </a:tc>
                <a:extLst>
                  <a:ext uri="{0D108BD9-81ED-4DB2-BD59-A6C34878D82A}">
                    <a16:rowId xmlns:a16="http://schemas.microsoft.com/office/drawing/2014/main" xmlns="" val="10003"/>
                  </a:ext>
                </a:extLst>
              </a:tr>
              <a:tr h="370840">
                <a:tc>
                  <a:txBody>
                    <a:bodyPr/>
                    <a:lstStyle/>
                    <a:p>
                      <a:pPr algn="ctr"/>
                      <a:r>
                        <a:rPr lang="ru-RU" dirty="0" smtClean="0">
                          <a:solidFill>
                            <a:srgbClr val="C00000"/>
                          </a:solidFill>
                        </a:rPr>
                        <a:t>4</a:t>
                      </a:r>
                      <a:endParaRPr lang="ru-RU" dirty="0">
                        <a:solidFill>
                          <a:srgbClr val="C00000"/>
                        </a:solidFill>
                      </a:endParaRPr>
                    </a:p>
                  </a:txBody>
                  <a:tcPr/>
                </a:tc>
                <a:tc>
                  <a:txBody>
                    <a:bodyPr/>
                    <a:lstStyle/>
                    <a:p>
                      <a:pPr algn="just"/>
                      <a:r>
                        <a:rPr lang="ru-RU" dirty="0" smtClean="0">
                          <a:solidFill>
                            <a:schemeClr val="tx2">
                              <a:lumMod val="75000"/>
                            </a:schemeClr>
                          </a:solidFill>
                        </a:rPr>
                        <a:t>Документы о системе аттестации работников, подлежащих аттестации по правилам, установленным </a:t>
                      </a:r>
                      <a:r>
                        <a:rPr lang="ru-RU" dirty="0" err="1" smtClean="0">
                          <a:solidFill>
                            <a:schemeClr val="tx2">
                              <a:lumMod val="75000"/>
                            </a:schemeClr>
                          </a:solidFill>
                        </a:rPr>
                        <a:t>Ростехнадзором</a:t>
                      </a:r>
                      <a:r>
                        <a:rPr lang="ru-RU" baseline="0" dirty="0" smtClean="0">
                          <a:solidFill>
                            <a:schemeClr val="tx2">
                              <a:lumMod val="75000"/>
                            </a:schemeClr>
                          </a:solidFill>
                        </a:rPr>
                        <a:t> России.</a:t>
                      </a:r>
                      <a:r>
                        <a:rPr lang="ru-RU" dirty="0" smtClean="0">
                          <a:solidFill>
                            <a:schemeClr val="tx2">
                              <a:lumMod val="75000"/>
                            </a:schemeClr>
                          </a:solidFill>
                        </a:rPr>
                        <a:t> </a:t>
                      </a:r>
                      <a:endParaRPr lang="ru-RU" dirty="0">
                        <a:solidFill>
                          <a:schemeClr val="tx2">
                            <a:lumMod val="75000"/>
                          </a:schemeClr>
                        </a:solidFill>
                      </a:endParaRPr>
                    </a:p>
                  </a:txBody>
                  <a:tcPr/>
                </a:tc>
                <a:extLst>
                  <a:ext uri="{0D108BD9-81ED-4DB2-BD59-A6C34878D82A}">
                    <a16:rowId xmlns:a16="http://schemas.microsoft.com/office/drawing/2014/main" xmlns="" val="10004"/>
                  </a:ext>
                </a:extLst>
              </a:tr>
              <a:tr h="370840">
                <a:tc>
                  <a:txBody>
                    <a:bodyPr/>
                    <a:lstStyle/>
                    <a:p>
                      <a:pPr algn="ctr"/>
                      <a:r>
                        <a:rPr lang="ru-RU" dirty="0" smtClean="0">
                          <a:solidFill>
                            <a:srgbClr val="C00000"/>
                          </a:solidFill>
                        </a:rPr>
                        <a:t>5</a:t>
                      </a:r>
                      <a:endParaRPr lang="ru-RU" dirty="0">
                        <a:solidFill>
                          <a:srgbClr val="C00000"/>
                        </a:solidFill>
                      </a:endParaRPr>
                    </a:p>
                  </a:txBody>
                  <a:tcPr/>
                </a:tc>
                <a:tc>
                  <a:txBody>
                    <a:bodyPr/>
                    <a:lstStyle/>
                    <a:p>
                      <a:pPr algn="just"/>
                      <a:r>
                        <a:rPr lang="ru-RU" dirty="0" smtClean="0">
                          <a:solidFill>
                            <a:schemeClr val="tx2">
                              <a:lumMod val="75000"/>
                            </a:schemeClr>
                          </a:solidFill>
                        </a:rPr>
                        <a:t>Документы, подтверждающие наличие необходимого имущества в соответствии со стандартами на процессы выполнения работ.</a:t>
                      </a:r>
                      <a:endParaRPr lang="ru-RU" dirty="0">
                        <a:solidFill>
                          <a:schemeClr val="tx2">
                            <a:lumMod val="75000"/>
                          </a:schemeClr>
                        </a:solidFill>
                      </a:endParaRPr>
                    </a:p>
                  </a:txBody>
                  <a:tcPr/>
                </a:tc>
                <a:extLst>
                  <a:ext uri="{0D108BD9-81ED-4DB2-BD59-A6C34878D82A}">
                    <a16:rowId xmlns:a16="http://schemas.microsoft.com/office/drawing/2014/main" xmlns="" val="10005"/>
                  </a:ext>
                </a:extLst>
              </a:tr>
              <a:tr h="370840">
                <a:tc>
                  <a:txBody>
                    <a:bodyPr/>
                    <a:lstStyle/>
                    <a:p>
                      <a:pPr algn="ctr"/>
                      <a:r>
                        <a:rPr lang="ru-RU" dirty="0" smtClean="0">
                          <a:solidFill>
                            <a:srgbClr val="C00000"/>
                          </a:solidFill>
                        </a:rPr>
                        <a:t>6</a:t>
                      </a:r>
                      <a:endParaRPr lang="ru-RU" dirty="0">
                        <a:solidFill>
                          <a:srgbClr val="C00000"/>
                        </a:solidFill>
                      </a:endParaRPr>
                    </a:p>
                  </a:txBody>
                  <a:tcPr/>
                </a:tc>
                <a:tc>
                  <a:txBody>
                    <a:bodyPr/>
                    <a:lstStyle/>
                    <a:p>
                      <a:pPr algn="just"/>
                      <a:r>
                        <a:rPr lang="ru-RU" dirty="0" smtClean="0">
                          <a:solidFill>
                            <a:schemeClr val="tx2">
                              <a:lumMod val="75000"/>
                            </a:schemeClr>
                          </a:solidFill>
                        </a:rPr>
                        <a:t>Документы по контролю качества.</a:t>
                      </a:r>
                      <a:endParaRPr lang="ru-RU" dirty="0">
                        <a:solidFill>
                          <a:schemeClr val="tx2">
                            <a:lumMod val="75000"/>
                          </a:schemeClr>
                        </a:solidFill>
                      </a:endParaRPr>
                    </a:p>
                  </a:txBody>
                  <a:tcPr/>
                </a:tc>
                <a:extLst>
                  <a:ext uri="{0D108BD9-81ED-4DB2-BD59-A6C34878D82A}">
                    <a16:rowId xmlns:a16="http://schemas.microsoft.com/office/drawing/2014/main" xmlns="" val="10006"/>
                  </a:ext>
                </a:extLst>
              </a:tr>
              <a:tr h="370840">
                <a:tc>
                  <a:txBody>
                    <a:bodyPr/>
                    <a:lstStyle/>
                    <a:p>
                      <a:pPr algn="ctr"/>
                      <a:r>
                        <a:rPr lang="ru-RU" dirty="0" smtClean="0">
                          <a:solidFill>
                            <a:srgbClr val="C00000"/>
                          </a:solidFill>
                        </a:rPr>
                        <a:t>7</a:t>
                      </a:r>
                      <a:endParaRPr lang="ru-RU" dirty="0">
                        <a:solidFill>
                          <a:srgbClr val="C00000"/>
                        </a:solidFill>
                      </a:endParaRPr>
                    </a:p>
                  </a:txBody>
                  <a:tcPr/>
                </a:tc>
                <a:tc>
                  <a:txBody>
                    <a:bodyPr/>
                    <a:lstStyle/>
                    <a:p>
                      <a:r>
                        <a:rPr lang="ru-RU" dirty="0" smtClean="0">
                          <a:solidFill>
                            <a:schemeClr val="tx2">
                              <a:lumMod val="75000"/>
                            </a:schemeClr>
                          </a:solidFill>
                        </a:rPr>
                        <a:t>Лицензия в области использования атомной энергии.</a:t>
                      </a:r>
                      <a:endParaRPr lang="ru-RU" dirty="0">
                        <a:solidFill>
                          <a:schemeClr val="tx2">
                            <a:lumMod val="75000"/>
                          </a:schemeClr>
                        </a:solidFill>
                      </a:endParaRPr>
                    </a:p>
                  </a:txBody>
                  <a:tcPr/>
                </a:tc>
                <a:extLst>
                  <a:ext uri="{0D108BD9-81ED-4DB2-BD59-A6C34878D82A}">
                    <a16:rowId xmlns:a16="http://schemas.microsoft.com/office/drawing/2014/main" xmlns="" val="10007"/>
                  </a:ext>
                </a:extLst>
              </a:tr>
            </a:tbl>
          </a:graphicData>
        </a:graphic>
      </p:graphicFrame>
      <p:sp>
        <p:nvSpPr>
          <p:cNvPr id="7" name="Капля 6"/>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2.2</a:t>
            </a:r>
            <a:endParaRPr lang="ru-RU" b="1" dirty="0">
              <a:solidFill>
                <a:schemeClr val="bg1"/>
              </a:solidFill>
              <a:latin typeface="Arial Black" panose="020B0A04020102020204" pitchFamily="34" charset="0"/>
            </a:endParaRPr>
          </a:p>
        </p:txBody>
      </p:sp>
      <p:sp>
        <p:nvSpPr>
          <p:cNvPr id="8" name="TextBox 7"/>
          <p:cNvSpPr txBox="1">
            <a:spLocks noChangeArrowheads="1"/>
          </p:cNvSpPr>
          <p:nvPr/>
        </p:nvSpPr>
        <p:spPr bwMode="auto">
          <a:xfrm>
            <a:off x="854075" y="188913"/>
            <a:ext cx="7462341"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Второй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Tree>
    <p:extLst>
      <p:ext uri="{BB962C8B-B14F-4D97-AF65-F5344CB8AC3E}">
        <p14:creationId xmlns:p14="http://schemas.microsoft.com/office/powerpoint/2010/main" val="480215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Скругленный прямоугольник 1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15" name="Капля 14"/>
          <p:cNvSpPr/>
          <p:nvPr/>
        </p:nvSpPr>
        <p:spPr>
          <a:xfrm rot="5400000">
            <a:off x="215516"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dirty="0" smtClean="0">
                <a:solidFill>
                  <a:schemeClr val="bg1"/>
                </a:solidFill>
                <a:latin typeface="Arial Black" pitchFamily="34" charset="0"/>
              </a:rPr>
              <a:t>2.2</a:t>
            </a:r>
            <a:endParaRPr lang="ru-RU" sz="1400" dirty="0">
              <a:solidFill>
                <a:schemeClr val="bg1"/>
              </a:solidFill>
              <a:latin typeface="Arial Black" pitchFamily="34" charset="0"/>
            </a:endParaRPr>
          </a:p>
        </p:txBody>
      </p:sp>
      <p:sp>
        <p:nvSpPr>
          <p:cNvPr id="7" name="TextBox 15"/>
          <p:cNvSpPr txBox="1">
            <a:spLocks noChangeArrowheads="1"/>
          </p:cNvSpPr>
          <p:nvPr/>
        </p:nvSpPr>
        <p:spPr bwMode="auto">
          <a:xfrm>
            <a:off x="755130" y="116632"/>
            <a:ext cx="79660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200" b="1" dirty="0" smtClean="0">
                <a:solidFill>
                  <a:srgbClr val="C00000"/>
                </a:solidFill>
              </a:rPr>
              <a:t>Второй </a:t>
            </a:r>
            <a:r>
              <a:rPr lang="ru-RU" altLang="ru-RU" sz="1200" b="1" dirty="0">
                <a:solidFill>
                  <a:srgbClr val="C00000"/>
                </a:solidFill>
              </a:rPr>
              <a:t>вопрос повестки </a:t>
            </a:r>
            <a:r>
              <a:rPr lang="ru-RU" altLang="ru-RU" sz="1200" b="1" dirty="0" smtClean="0">
                <a:solidFill>
                  <a:srgbClr val="C00000"/>
                </a:solidFill>
              </a:rPr>
              <a:t>дня</a:t>
            </a:r>
            <a:endParaRPr lang="ru-RU" altLang="ru-RU" sz="1600" b="1" dirty="0">
              <a:solidFill>
                <a:srgbClr val="C00000"/>
              </a:solidFill>
              <a:latin typeface="Calibri" pitchFamily="34" charset="0"/>
            </a:endParaRPr>
          </a:p>
        </p:txBody>
      </p:sp>
      <p:sp>
        <p:nvSpPr>
          <p:cNvPr id="3" name="Заголовок 2"/>
          <p:cNvSpPr>
            <a:spLocks noGrp="1"/>
          </p:cNvSpPr>
          <p:nvPr>
            <p:ph type="title"/>
          </p:nvPr>
        </p:nvSpPr>
        <p:spPr>
          <a:xfrm>
            <a:off x="457200" y="620690"/>
            <a:ext cx="8229600" cy="796947"/>
          </a:xfrm>
        </p:spPr>
        <p:txBody>
          <a:bodyPr/>
          <a:lstStyle/>
          <a:p>
            <a:r>
              <a:rPr lang="ru-RU" sz="4000" dirty="0" smtClean="0">
                <a:solidFill>
                  <a:srgbClr val="C00000"/>
                </a:solidFill>
              </a:rPr>
              <a:t>Основания прекращения членства</a:t>
            </a:r>
            <a:endParaRPr lang="ru-RU" sz="4000" dirty="0">
              <a:solidFill>
                <a:srgbClr val="C00000"/>
              </a:solidFill>
            </a:endParaRPr>
          </a:p>
        </p:txBody>
      </p:sp>
      <p:graphicFrame>
        <p:nvGraphicFramePr>
          <p:cNvPr id="6" name="Объект 5"/>
          <p:cNvGraphicFramePr>
            <a:graphicFrameLocks noGrp="1"/>
          </p:cNvGraphicFramePr>
          <p:nvPr>
            <p:ph idx="1"/>
            <p:extLst>
              <p:ext uri="{D42A27DB-BD31-4B8C-83A1-F6EECF244321}">
                <p14:modId xmlns:p14="http://schemas.microsoft.com/office/powerpoint/2010/main" val="290840219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Прямоугольник 7"/>
          <p:cNvSpPr/>
          <p:nvPr/>
        </p:nvSpPr>
        <p:spPr>
          <a:xfrm>
            <a:off x="899592" y="2204864"/>
            <a:ext cx="360040" cy="523220"/>
          </a:xfrm>
          <a:prstGeom prst="rect">
            <a:avLst/>
          </a:prstGeom>
        </p:spPr>
        <p:txBody>
          <a:bodyPr wrap="square">
            <a:spAutoFit/>
          </a:bodyPr>
          <a:lstStyle/>
          <a:p>
            <a:r>
              <a:rPr lang="ru-RU" sz="2800" b="1" dirty="0">
                <a:solidFill>
                  <a:srgbClr val="C00000"/>
                </a:solidFill>
              </a:rPr>
              <a:t>1</a:t>
            </a:r>
          </a:p>
        </p:txBody>
      </p:sp>
      <p:sp>
        <p:nvSpPr>
          <p:cNvPr id="10" name="Прямоугольник 9"/>
          <p:cNvSpPr/>
          <p:nvPr/>
        </p:nvSpPr>
        <p:spPr>
          <a:xfrm>
            <a:off x="1259632" y="3573016"/>
            <a:ext cx="385042" cy="523220"/>
          </a:xfrm>
          <a:prstGeom prst="rect">
            <a:avLst/>
          </a:prstGeom>
        </p:spPr>
        <p:txBody>
          <a:bodyPr wrap="none">
            <a:spAutoFit/>
          </a:bodyPr>
          <a:lstStyle/>
          <a:p>
            <a:r>
              <a:rPr lang="ru-RU" sz="2800" b="1" dirty="0">
                <a:solidFill>
                  <a:srgbClr val="C00000"/>
                </a:solidFill>
              </a:rPr>
              <a:t>2</a:t>
            </a:r>
          </a:p>
        </p:txBody>
      </p:sp>
      <p:sp>
        <p:nvSpPr>
          <p:cNvPr id="11" name="Прямоугольник 10"/>
          <p:cNvSpPr/>
          <p:nvPr/>
        </p:nvSpPr>
        <p:spPr>
          <a:xfrm>
            <a:off x="899592" y="4941168"/>
            <a:ext cx="385042" cy="523220"/>
          </a:xfrm>
          <a:prstGeom prst="rect">
            <a:avLst/>
          </a:prstGeom>
        </p:spPr>
        <p:txBody>
          <a:bodyPr wrap="none">
            <a:spAutoFit/>
          </a:bodyPr>
          <a:lstStyle/>
          <a:p>
            <a:r>
              <a:rPr lang="ru-RU" sz="2800" b="1" dirty="0">
                <a:solidFill>
                  <a:srgbClr val="C00000"/>
                </a:solidFill>
              </a:rPr>
              <a:t>3</a:t>
            </a:r>
          </a:p>
        </p:txBody>
      </p:sp>
    </p:spTree>
    <p:extLst>
      <p:ext uri="{BB962C8B-B14F-4D97-AF65-F5344CB8AC3E}">
        <p14:creationId xmlns:p14="http://schemas.microsoft.com/office/powerpoint/2010/main" val="2762183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4076"/>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5" name="Капля 4"/>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2.2</a:t>
            </a:r>
            <a:endParaRPr lang="ru-RU" b="1" dirty="0">
              <a:solidFill>
                <a:schemeClr val="bg1"/>
              </a:solidFill>
              <a:latin typeface="Arial Black" panose="020B0A04020102020204" pitchFamily="34" charset="0"/>
            </a:endParaRPr>
          </a:p>
        </p:txBody>
      </p:sp>
      <p:sp>
        <p:nvSpPr>
          <p:cNvPr id="6" name="TextBox 5"/>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Второй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3" name="Прямоугольник 2"/>
          <p:cNvSpPr/>
          <p:nvPr/>
        </p:nvSpPr>
        <p:spPr>
          <a:xfrm>
            <a:off x="323528" y="963115"/>
            <a:ext cx="8064896" cy="3046988"/>
          </a:xfrm>
          <a:prstGeom prst="rect">
            <a:avLst/>
          </a:prstGeom>
        </p:spPr>
        <p:txBody>
          <a:bodyPr wrap="square">
            <a:spAutoFit/>
          </a:bodyPr>
          <a:lstStyle/>
          <a:p>
            <a:pPr algn="just"/>
            <a:r>
              <a:rPr lang="ru-RU" sz="2400" b="1" dirty="0" smtClean="0">
                <a:solidFill>
                  <a:srgbClr val="C00000"/>
                </a:solidFill>
              </a:rPr>
              <a:t>ВАЖНО!</a:t>
            </a:r>
            <a:r>
              <a:rPr lang="ru-RU" sz="2400" dirty="0" smtClean="0">
                <a:solidFill>
                  <a:schemeClr val="tx2"/>
                </a:solidFill>
              </a:rPr>
              <a:t>  После 01.07.2017, в  </a:t>
            </a:r>
            <a:r>
              <a:rPr lang="ru-RU" sz="2400" dirty="0">
                <a:solidFill>
                  <a:schemeClr val="tx2"/>
                </a:solidFill>
              </a:rPr>
              <a:t>случае прекращения индивидуальным предпринимателем или юридическим лицом членства в саморегулируемой организации такой индивидуальный предприниматель или такое юридическое лицо </a:t>
            </a:r>
            <a:r>
              <a:rPr lang="ru-RU" sz="2400" b="1" u="sng" dirty="0">
                <a:solidFill>
                  <a:schemeClr val="tx2"/>
                </a:solidFill>
              </a:rPr>
              <a:t>в течение одного года </a:t>
            </a:r>
            <a:r>
              <a:rPr lang="ru-RU" sz="2400" dirty="0">
                <a:solidFill>
                  <a:schemeClr val="tx2"/>
                </a:solidFill>
              </a:rPr>
              <a:t>не могут быть вновь приняты в члены саморегулируемой организации.</a:t>
            </a:r>
            <a:endParaRPr lang="ru-RU" sz="2400" dirty="0" smtClean="0">
              <a:solidFill>
                <a:schemeClr val="tx2"/>
              </a:solidFill>
            </a:endParaRPr>
          </a:p>
          <a:p>
            <a:endParaRPr lang="ru-RU" sz="2400" dirty="0">
              <a:solidFill>
                <a:schemeClr val="tx2"/>
              </a:solidFill>
            </a:endParaRPr>
          </a:p>
        </p:txBody>
      </p:sp>
      <p:pic>
        <p:nvPicPr>
          <p:cNvPr id="6146" name="Picture 2" descr="Похожее изображ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28184" y="3473624"/>
            <a:ext cx="3384375" cy="3384376"/>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251520" y="4077072"/>
            <a:ext cx="6840760" cy="1569660"/>
          </a:xfrm>
          <a:prstGeom prst="rect">
            <a:avLst/>
          </a:prstGeom>
        </p:spPr>
        <p:txBody>
          <a:bodyPr wrap="square">
            <a:spAutoFit/>
          </a:bodyPr>
          <a:lstStyle/>
          <a:p>
            <a:r>
              <a:rPr lang="ru-RU" sz="2400" dirty="0">
                <a:solidFill>
                  <a:srgbClr val="C00000"/>
                </a:solidFill>
              </a:rPr>
              <a:t>Основание:</a:t>
            </a:r>
            <a:r>
              <a:rPr lang="ru-RU" sz="2400" dirty="0">
                <a:solidFill>
                  <a:schemeClr val="tx2"/>
                </a:solidFill>
              </a:rPr>
              <a:t> </a:t>
            </a:r>
            <a:endParaRPr lang="ru-RU" sz="2400" dirty="0" smtClean="0">
              <a:solidFill>
                <a:schemeClr val="tx2"/>
              </a:solidFill>
            </a:endParaRPr>
          </a:p>
          <a:p>
            <a:pPr algn="just"/>
            <a:r>
              <a:rPr lang="ru-RU" sz="2400" dirty="0" smtClean="0">
                <a:solidFill>
                  <a:schemeClr val="tx2"/>
                </a:solidFill>
              </a:rPr>
              <a:t>часть </a:t>
            </a:r>
            <a:r>
              <a:rPr lang="ru-RU" sz="2400" dirty="0">
                <a:solidFill>
                  <a:schemeClr val="tx2"/>
                </a:solidFill>
              </a:rPr>
              <a:t>6 статьи 55.7 Градостроительного кодекса РФ (в ред. Федерального закона № 372-ФЗ).</a:t>
            </a:r>
          </a:p>
        </p:txBody>
      </p:sp>
    </p:spTree>
    <p:extLst>
      <p:ext uri="{BB962C8B-B14F-4D97-AF65-F5344CB8AC3E}">
        <p14:creationId xmlns:p14="http://schemas.microsoft.com/office/powerpoint/2010/main" val="3039010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Скругленный прямоугольник 1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15" name="Капля 14"/>
          <p:cNvSpPr/>
          <p:nvPr/>
        </p:nvSpPr>
        <p:spPr>
          <a:xfrm rot="5400000">
            <a:off x="215516"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dirty="0" smtClean="0">
                <a:solidFill>
                  <a:schemeClr val="bg1"/>
                </a:solidFill>
                <a:latin typeface="Arial Black" pitchFamily="34" charset="0"/>
              </a:rPr>
              <a:t>2.2</a:t>
            </a:r>
            <a:endParaRPr lang="ru-RU" sz="1400" dirty="0">
              <a:solidFill>
                <a:schemeClr val="bg1"/>
              </a:solidFill>
              <a:latin typeface="Arial Black" pitchFamily="34" charset="0"/>
            </a:endParaRPr>
          </a:p>
        </p:txBody>
      </p:sp>
      <p:sp>
        <p:nvSpPr>
          <p:cNvPr id="7" name="TextBox 15"/>
          <p:cNvSpPr txBox="1">
            <a:spLocks noChangeArrowheads="1"/>
          </p:cNvSpPr>
          <p:nvPr/>
        </p:nvSpPr>
        <p:spPr bwMode="auto">
          <a:xfrm>
            <a:off x="755576" y="188640"/>
            <a:ext cx="79660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200" b="1" dirty="0" smtClean="0">
                <a:solidFill>
                  <a:srgbClr val="C00000"/>
                </a:solidFill>
              </a:rPr>
              <a:t>Второй </a:t>
            </a:r>
            <a:r>
              <a:rPr lang="ru-RU" altLang="ru-RU" sz="1200" b="1" dirty="0">
                <a:solidFill>
                  <a:srgbClr val="C00000"/>
                </a:solidFill>
              </a:rPr>
              <a:t>вопрос повестки </a:t>
            </a:r>
            <a:r>
              <a:rPr lang="ru-RU" altLang="ru-RU" sz="1200" b="1" dirty="0" smtClean="0">
                <a:solidFill>
                  <a:srgbClr val="C00000"/>
                </a:solidFill>
              </a:rPr>
              <a:t>дня</a:t>
            </a:r>
            <a:endParaRPr lang="ru-RU" altLang="ru-RU" sz="1600" b="1" dirty="0">
              <a:solidFill>
                <a:srgbClr val="C00000"/>
              </a:solidFill>
              <a:latin typeface="Calibri" pitchFamily="34" charset="0"/>
            </a:endParaRPr>
          </a:p>
        </p:txBody>
      </p:sp>
      <p:sp>
        <p:nvSpPr>
          <p:cNvPr id="3" name="Заголовок 2"/>
          <p:cNvSpPr>
            <a:spLocks noGrp="1"/>
          </p:cNvSpPr>
          <p:nvPr>
            <p:ph type="title"/>
          </p:nvPr>
        </p:nvSpPr>
        <p:spPr>
          <a:xfrm>
            <a:off x="457200" y="620690"/>
            <a:ext cx="8229600" cy="796947"/>
          </a:xfrm>
        </p:spPr>
        <p:txBody>
          <a:bodyPr/>
          <a:lstStyle/>
          <a:p>
            <a:r>
              <a:rPr lang="ru-RU" sz="3600" dirty="0" smtClean="0">
                <a:solidFill>
                  <a:srgbClr val="C00000"/>
                </a:solidFill>
              </a:rPr>
              <a:t>Основания исключения из Ассоциации</a:t>
            </a:r>
            <a:endParaRPr lang="ru-RU" sz="3600" dirty="0">
              <a:solidFill>
                <a:srgbClr val="C00000"/>
              </a:solidFill>
            </a:endParaRPr>
          </a:p>
        </p:txBody>
      </p:sp>
      <p:graphicFrame>
        <p:nvGraphicFramePr>
          <p:cNvPr id="6" name="Объект 5"/>
          <p:cNvGraphicFramePr>
            <a:graphicFrameLocks noGrp="1"/>
          </p:cNvGraphicFramePr>
          <p:nvPr>
            <p:ph idx="1"/>
            <p:extLst>
              <p:ext uri="{D42A27DB-BD31-4B8C-83A1-F6EECF244321}">
                <p14:modId xmlns:p14="http://schemas.microsoft.com/office/powerpoint/2010/main" val="82391131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Прямоугольник 7"/>
          <p:cNvSpPr/>
          <p:nvPr/>
        </p:nvSpPr>
        <p:spPr>
          <a:xfrm>
            <a:off x="899592" y="2276872"/>
            <a:ext cx="360040" cy="523220"/>
          </a:xfrm>
          <a:prstGeom prst="rect">
            <a:avLst/>
          </a:prstGeom>
        </p:spPr>
        <p:txBody>
          <a:bodyPr wrap="square">
            <a:spAutoFit/>
          </a:bodyPr>
          <a:lstStyle/>
          <a:p>
            <a:r>
              <a:rPr lang="ru-RU" sz="2800" b="1" dirty="0">
                <a:solidFill>
                  <a:srgbClr val="C00000"/>
                </a:solidFill>
              </a:rPr>
              <a:t>1</a:t>
            </a:r>
          </a:p>
        </p:txBody>
      </p:sp>
      <p:sp>
        <p:nvSpPr>
          <p:cNvPr id="2" name="Прямоугольник 1"/>
          <p:cNvSpPr/>
          <p:nvPr/>
        </p:nvSpPr>
        <p:spPr>
          <a:xfrm>
            <a:off x="1241837" y="3576310"/>
            <a:ext cx="449162" cy="523220"/>
          </a:xfrm>
          <a:prstGeom prst="rect">
            <a:avLst/>
          </a:prstGeom>
        </p:spPr>
        <p:txBody>
          <a:bodyPr wrap="none">
            <a:spAutoFit/>
          </a:bodyPr>
          <a:lstStyle/>
          <a:p>
            <a:r>
              <a:rPr lang="ru-RU" sz="2800" b="1" dirty="0">
                <a:solidFill>
                  <a:srgbClr val="C00000"/>
                </a:solidFill>
              </a:rPr>
              <a:t>2</a:t>
            </a:r>
            <a:r>
              <a:rPr lang="ru-RU" dirty="0"/>
              <a:t> </a:t>
            </a:r>
          </a:p>
        </p:txBody>
      </p:sp>
      <p:sp>
        <p:nvSpPr>
          <p:cNvPr id="4" name="Прямоугольник 3"/>
          <p:cNvSpPr/>
          <p:nvPr/>
        </p:nvSpPr>
        <p:spPr>
          <a:xfrm>
            <a:off x="899592" y="4941168"/>
            <a:ext cx="385042" cy="523220"/>
          </a:xfrm>
          <a:prstGeom prst="rect">
            <a:avLst/>
          </a:prstGeom>
        </p:spPr>
        <p:txBody>
          <a:bodyPr wrap="none">
            <a:spAutoFit/>
          </a:bodyPr>
          <a:lstStyle/>
          <a:p>
            <a:r>
              <a:rPr lang="ru-RU" sz="2800" b="1" dirty="0">
                <a:solidFill>
                  <a:srgbClr val="C00000"/>
                </a:solidFill>
              </a:rPr>
              <a:t>3</a:t>
            </a:r>
          </a:p>
        </p:txBody>
      </p:sp>
    </p:spTree>
    <p:extLst>
      <p:ext uri="{BB962C8B-B14F-4D97-AF65-F5344CB8AC3E}">
        <p14:creationId xmlns:p14="http://schemas.microsoft.com/office/powerpoint/2010/main" val="3831075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Скругленный прямоугольник 1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15" name="Капля 14"/>
          <p:cNvSpPr/>
          <p:nvPr/>
        </p:nvSpPr>
        <p:spPr>
          <a:xfrm rot="5400000">
            <a:off x="215516"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dirty="0" smtClean="0">
                <a:solidFill>
                  <a:schemeClr val="bg1"/>
                </a:solidFill>
                <a:latin typeface="Arial Black" pitchFamily="34" charset="0"/>
              </a:rPr>
              <a:t>2.2</a:t>
            </a:r>
            <a:endParaRPr lang="ru-RU" sz="1400" dirty="0">
              <a:solidFill>
                <a:schemeClr val="bg1"/>
              </a:solidFill>
              <a:latin typeface="Arial Black" pitchFamily="34" charset="0"/>
            </a:endParaRPr>
          </a:p>
        </p:txBody>
      </p:sp>
      <p:sp>
        <p:nvSpPr>
          <p:cNvPr id="7" name="TextBox 15"/>
          <p:cNvSpPr txBox="1">
            <a:spLocks noChangeArrowheads="1"/>
          </p:cNvSpPr>
          <p:nvPr/>
        </p:nvSpPr>
        <p:spPr bwMode="auto">
          <a:xfrm>
            <a:off x="755576" y="188640"/>
            <a:ext cx="604911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200" b="1" dirty="0" smtClean="0">
                <a:solidFill>
                  <a:srgbClr val="C00000"/>
                </a:solidFill>
              </a:rPr>
              <a:t>Второй </a:t>
            </a:r>
            <a:r>
              <a:rPr lang="ru-RU" altLang="ru-RU" sz="1200" b="1" dirty="0">
                <a:solidFill>
                  <a:srgbClr val="C00000"/>
                </a:solidFill>
              </a:rPr>
              <a:t>вопрос повестки </a:t>
            </a:r>
            <a:r>
              <a:rPr lang="ru-RU" altLang="ru-RU" sz="1200" b="1" dirty="0" smtClean="0">
                <a:solidFill>
                  <a:srgbClr val="C00000"/>
                </a:solidFill>
              </a:rPr>
              <a:t>дня</a:t>
            </a:r>
            <a:endParaRPr lang="ru-RU" altLang="ru-RU" sz="1600" b="1" dirty="0">
              <a:solidFill>
                <a:srgbClr val="C00000"/>
              </a:solidFill>
              <a:latin typeface="Calibri" pitchFamily="34" charset="0"/>
            </a:endParaRPr>
          </a:p>
        </p:txBody>
      </p:sp>
      <p:sp>
        <p:nvSpPr>
          <p:cNvPr id="3" name="Заголовок 2"/>
          <p:cNvSpPr>
            <a:spLocks noGrp="1"/>
          </p:cNvSpPr>
          <p:nvPr>
            <p:ph type="title"/>
          </p:nvPr>
        </p:nvSpPr>
        <p:spPr>
          <a:xfrm>
            <a:off x="457200" y="620690"/>
            <a:ext cx="8229600" cy="796947"/>
          </a:xfrm>
        </p:spPr>
        <p:txBody>
          <a:bodyPr/>
          <a:lstStyle/>
          <a:p>
            <a:r>
              <a:rPr lang="ru-RU" sz="3600" dirty="0" smtClean="0">
                <a:solidFill>
                  <a:srgbClr val="C00000"/>
                </a:solidFill>
              </a:rPr>
              <a:t>Основания исключения из Ассоциации</a:t>
            </a:r>
            <a:endParaRPr lang="ru-RU" sz="3600" dirty="0">
              <a:solidFill>
                <a:srgbClr val="C00000"/>
              </a:solidFill>
            </a:endParaRPr>
          </a:p>
        </p:txBody>
      </p:sp>
      <p:graphicFrame>
        <p:nvGraphicFramePr>
          <p:cNvPr id="6" name="Объект 5"/>
          <p:cNvGraphicFramePr>
            <a:graphicFrameLocks noGrp="1"/>
          </p:cNvGraphicFramePr>
          <p:nvPr>
            <p:ph idx="1"/>
            <p:extLst>
              <p:ext uri="{D42A27DB-BD31-4B8C-83A1-F6EECF244321}">
                <p14:modId xmlns:p14="http://schemas.microsoft.com/office/powerpoint/2010/main" val="1215154317"/>
              </p:ext>
            </p:extLst>
          </p:nvPr>
        </p:nvGraphicFramePr>
        <p:xfrm>
          <a:off x="457200" y="1412776"/>
          <a:ext cx="8229600"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Прямоугольник 1"/>
          <p:cNvSpPr/>
          <p:nvPr/>
        </p:nvSpPr>
        <p:spPr>
          <a:xfrm>
            <a:off x="974043" y="2050579"/>
            <a:ext cx="385042" cy="523220"/>
          </a:xfrm>
          <a:prstGeom prst="rect">
            <a:avLst/>
          </a:prstGeom>
        </p:spPr>
        <p:txBody>
          <a:bodyPr wrap="none">
            <a:spAutoFit/>
          </a:bodyPr>
          <a:lstStyle/>
          <a:p>
            <a:r>
              <a:rPr lang="ru-RU" sz="2800" b="1" dirty="0">
                <a:solidFill>
                  <a:srgbClr val="C00000"/>
                </a:solidFill>
              </a:rPr>
              <a:t>4</a:t>
            </a:r>
          </a:p>
        </p:txBody>
      </p:sp>
      <p:sp>
        <p:nvSpPr>
          <p:cNvPr id="5" name="Прямоугольник 4"/>
          <p:cNvSpPr/>
          <p:nvPr/>
        </p:nvSpPr>
        <p:spPr>
          <a:xfrm>
            <a:off x="1329169" y="3507482"/>
            <a:ext cx="385042" cy="523220"/>
          </a:xfrm>
          <a:prstGeom prst="rect">
            <a:avLst/>
          </a:prstGeom>
        </p:spPr>
        <p:txBody>
          <a:bodyPr wrap="none">
            <a:spAutoFit/>
          </a:bodyPr>
          <a:lstStyle/>
          <a:p>
            <a:r>
              <a:rPr lang="ru-RU" sz="2800" b="1" dirty="0">
                <a:solidFill>
                  <a:srgbClr val="C00000"/>
                </a:solidFill>
              </a:rPr>
              <a:t>5</a:t>
            </a:r>
          </a:p>
        </p:txBody>
      </p:sp>
      <p:sp>
        <p:nvSpPr>
          <p:cNvPr id="8" name="Прямоугольник 7"/>
          <p:cNvSpPr/>
          <p:nvPr/>
        </p:nvSpPr>
        <p:spPr>
          <a:xfrm>
            <a:off x="902063" y="5277941"/>
            <a:ext cx="385042" cy="523220"/>
          </a:xfrm>
          <a:prstGeom prst="rect">
            <a:avLst/>
          </a:prstGeom>
        </p:spPr>
        <p:txBody>
          <a:bodyPr wrap="none">
            <a:spAutoFit/>
          </a:bodyPr>
          <a:lstStyle/>
          <a:p>
            <a:r>
              <a:rPr lang="ru-RU" sz="2800" b="1" dirty="0">
                <a:solidFill>
                  <a:srgbClr val="C00000"/>
                </a:solidFill>
              </a:rPr>
              <a:t>6</a:t>
            </a:r>
          </a:p>
        </p:txBody>
      </p:sp>
    </p:spTree>
    <p:extLst>
      <p:ext uri="{BB962C8B-B14F-4D97-AF65-F5344CB8AC3E}">
        <p14:creationId xmlns:p14="http://schemas.microsoft.com/office/powerpoint/2010/main" val="1276698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Скругленный прямоугольник 1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15" name="Капля 14"/>
          <p:cNvSpPr/>
          <p:nvPr/>
        </p:nvSpPr>
        <p:spPr>
          <a:xfrm rot="5400000">
            <a:off x="215516"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dirty="0" smtClean="0">
                <a:solidFill>
                  <a:schemeClr val="bg1"/>
                </a:solidFill>
                <a:latin typeface="Arial Black" pitchFamily="34" charset="0"/>
              </a:rPr>
              <a:t>2.2</a:t>
            </a:r>
            <a:endParaRPr lang="ru-RU" sz="1400" dirty="0">
              <a:solidFill>
                <a:schemeClr val="bg1"/>
              </a:solidFill>
              <a:latin typeface="Arial Black" pitchFamily="34" charset="0"/>
            </a:endParaRPr>
          </a:p>
        </p:txBody>
      </p:sp>
      <p:sp>
        <p:nvSpPr>
          <p:cNvPr id="7" name="TextBox 15"/>
          <p:cNvSpPr txBox="1">
            <a:spLocks noChangeArrowheads="1"/>
          </p:cNvSpPr>
          <p:nvPr/>
        </p:nvSpPr>
        <p:spPr bwMode="auto">
          <a:xfrm>
            <a:off x="755576" y="188640"/>
            <a:ext cx="583309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200" b="1" dirty="0" smtClean="0">
                <a:solidFill>
                  <a:srgbClr val="C00000"/>
                </a:solidFill>
              </a:rPr>
              <a:t>Второй </a:t>
            </a:r>
            <a:r>
              <a:rPr lang="ru-RU" altLang="ru-RU" sz="1200" b="1" dirty="0">
                <a:solidFill>
                  <a:srgbClr val="C00000"/>
                </a:solidFill>
              </a:rPr>
              <a:t>вопрос повестки </a:t>
            </a:r>
            <a:r>
              <a:rPr lang="ru-RU" altLang="ru-RU" sz="1200" b="1" dirty="0" smtClean="0">
                <a:solidFill>
                  <a:srgbClr val="C00000"/>
                </a:solidFill>
              </a:rPr>
              <a:t>дня</a:t>
            </a:r>
            <a:endParaRPr lang="ru-RU" altLang="ru-RU" sz="1600" b="1" dirty="0">
              <a:solidFill>
                <a:srgbClr val="C00000"/>
              </a:solidFill>
              <a:latin typeface="Calibri" pitchFamily="34" charset="0"/>
            </a:endParaRPr>
          </a:p>
        </p:txBody>
      </p:sp>
      <p:sp>
        <p:nvSpPr>
          <p:cNvPr id="3" name="Заголовок 2"/>
          <p:cNvSpPr>
            <a:spLocks noGrp="1"/>
          </p:cNvSpPr>
          <p:nvPr>
            <p:ph type="title"/>
          </p:nvPr>
        </p:nvSpPr>
        <p:spPr>
          <a:xfrm>
            <a:off x="457200" y="620690"/>
            <a:ext cx="8229600" cy="796947"/>
          </a:xfrm>
        </p:spPr>
        <p:txBody>
          <a:bodyPr/>
          <a:lstStyle/>
          <a:p>
            <a:r>
              <a:rPr lang="ru-RU" sz="3600" dirty="0" smtClean="0">
                <a:solidFill>
                  <a:srgbClr val="C00000"/>
                </a:solidFill>
              </a:rPr>
              <a:t>Основания исключения из Ассоциации</a:t>
            </a:r>
            <a:endParaRPr lang="ru-RU" sz="3600" dirty="0">
              <a:solidFill>
                <a:srgbClr val="C00000"/>
              </a:solidFill>
            </a:endParaRPr>
          </a:p>
        </p:txBody>
      </p:sp>
      <p:graphicFrame>
        <p:nvGraphicFramePr>
          <p:cNvPr id="6" name="Объект 5"/>
          <p:cNvGraphicFramePr>
            <a:graphicFrameLocks noGrp="1"/>
          </p:cNvGraphicFramePr>
          <p:nvPr>
            <p:ph idx="1"/>
            <p:extLst>
              <p:ext uri="{D42A27DB-BD31-4B8C-83A1-F6EECF244321}">
                <p14:modId xmlns:p14="http://schemas.microsoft.com/office/powerpoint/2010/main" val="92108069"/>
              </p:ext>
            </p:extLst>
          </p:nvPr>
        </p:nvGraphicFramePr>
        <p:xfrm>
          <a:off x="457200" y="1412776"/>
          <a:ext cx="8229600"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Прямоугольник 1"/>
          <p:cNvSpPr/>
          <p:nvPr/>
        </p:nvSpPr>
        <p:spPr>
          <a:xfrm>
            <a:off x="846410" y="1959521"/>
            <a:ext cx="385042" cy="523220"/>
          </a:xfrm>
          <a:prstGeom prst="rect">
            <a:avLst/>
          </a:prstGeom>
        </p:spPr>
        <p:txBody>
          <a:bodyPr wrap="none">
            <a:spAutoFit/>
          </a:bodyPr>
          <a:lstStyle/>
          <a:p>
            <a:r>
              <a:rPr lang="ru-RU" sz="2800" b="1" dirty="0">
                <a:solidFill>
                  <a:srgbClr val="C00000"/>
                </a:solidFill>
              </a:rPr>
              <a:t>7</a:t>
            </a:r>
          </a:p>
        </p:txBody>
      </p:sp>
      <p:sp>
        <p:nvSpPr>
          <p:cNvPr id="4" name="Прямоугольник 3"/>
          <p:cNvSpPr/>
          <p:nvPr/>
        </p:nvSpPr>
        <p:spPr>
          <a:xfrm>
            <a:off x="1284634" y="3111252"/>
            <a:ext cx="385042" cy="523220"/>
          </a:xfrm>
          <a:prstGeom prst="rect">
            <a:avLst/>
          </a:prstGeom>
        </p:spPr>
        <p:txBody>
          <a:bodyPr wrap="none">
            <a:spAutoFit/>
          </a:bodyPr>
          <a:lstStyle/>
          <a:p>
            <a:r>
              <a:rPr lang="ru-RU" sz="2800" b="1" dirty="0">
                <a:solidFill>
                  <a:srgbClr val="C00000"/>
                </a:solidFill>
              </a:rPr>
              <a:t>8</a:t>
            </a:r>
          </a:p>
        </p:txBody>
      </p:sp>
      <p:sp>
        <p:nvSpPr>
          <p:cNvPr id="5" name="Прямоугольник 4"/>
          <p:cNvSpPr/>
          <p:nvPr/>
        </p:nvSpPr>
        <p:spPr>
          <a:xfrm>
            <a:off x="1284634" y="4293096"/>
            <a:ext cx="385042" cy="523220"/>
          </a:xfrm>
          <a:prstGeom prst="rect">
            <a:avLst/>
          </a:prstGeom>
        </p:spPr>
        <p:txBody>
          <a:bodyPr wrap="none">
            <a:spAutoFit/>
          </a:bodyPr>
          <a:lstStyle/>
          <a:p>
            <a:r>
              <a:rPr lang="ru-RU" sz="2800" b="1" dirty="0">
                <a:solidFill>
                  <a:srgbClr val="C00000"/>
                </a:solidFill>
              </a:rPr>
              <a:t>9</a:t>
            </a:r>
          </a:p>
        </p:txBody>
      </p:sp>
      <p:sp>
        <p:nvSpPr>
          <p:cNvPr id="8" name="Прямоугольник 7"/>
          <p:cNvSpPr/>
          <p:nvPr/>
        </p:nvSpPr>
        <p:spPr>
          <a:xfrm>
            <a:off x="746223" y="5517232"/>
            <a:ext cx="585417" cy="523220"/>
          </a:xfrm>
          <a:prstGeom prst="rect">
            <a:avLst/>
          </a:prstGeom>
        </p:spPr>
        <p:txBody>
          <a:bodyPr wrap="none">
            <a:spAutoFit/>
          </a:bodyPr>
          <a:lstStyle/>
          <a:p>
            <a:r>
              <a:rPr lang="ru-RU" sz="2800" b="1" dirty="0">
                <a:solidFill>
                  <a:srgbClr val="C00000"/>
                </a:solidFill>
              </a:rPr>
              <a:t>10</a:t>
            </a:r>
          </a:p>
        </p:txBody>
      </p:sp>
    </p:spTree>
    <p:extLst>
      <p:ext uri="{BB962C8B-B14F-4D97-AF65-F5344CB8AC3E}">
        <p14:creationId xmlns:p14="http://schemas.microsoft.com/office/powerpoint/2010/main" val="1414747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2" name="Прямоугольник 1"/>
          <p:cNvSpPr/>
          <p:nvPr/>
        </p:nvSpPr>
        <p:spPr>
          <a:xfrm>
            <a:off x="1217589" y="1052735"/>
            <a:ext cx="6708822" cy="584775"/>
          </a:xfrm>
          <a:prstGeom prst="rect">
            <a:avLst/>
          </a:prstGeom>
        </p:spPr>
        <p:txBody>
          <a:bodyPr wrap="square">
            <a:spAutoFit/>
          </a:bodyPr>
          <a:lstStyle/>
          <a:p>
            <a:pPr algn="ctr"/>
            <a:r>
              <a:rPr lang="ru-RU" sz="3200" b="1" dirty="0">
                <a:solidFill>
                  <a:srgbClr val="C00000"/>
                </a:solidFill>
              </a:rPr>
              <a:t> Требования к внесению в НРС</a:t>
            </a:r>
          </a:p>
        </p:txBody>
      </p:sp>
      <p:sp>
        <p:nvSpPr>
          <p:cNvPr id="3" name="Прямоугольник 2"/>
          <p:cNvSpPr/>
          <p:nvPr/>
        </p:nvSpPr>
        <p:spPr>
          <a:xfrm>
            <a:off x="971600" y="1947604"/>
            <a:ext cx="7848549" cy="4093428"/>
          </a:xfrm>
          <a:prstGeom prst="rect">
            <a:avLst/>
          </a:prstGeom>
        </p:spPr>
        <p:txBody>
          <a:bodyPr wrap="square">
            <a:spAutoFit/>
          </a:bodyPr>
          <a:lstStyle/>
          <a:p>
            <a:pPr lvl="0" algn="just">
              <a:spcAft>
                <a:spcPts val="2400"/>
              </a:spcAft>
              <a:buClr>
                <a:srgbClr val="0070C0"/>
              </a:buClr>
              <a:buSzPct val="140000"/>
            </a:pPr>
            <a:r>
              <a:rPr lang="ru-RU" sz="2000" dirty="0">
                <a:solidFill>
                  <a:schemeClr val="tx2">
                    <a:lumMod val="75000"/>
                  </a:schemeClr>
                </a:solidFill>
              </a:rPr>
              <a:t>Наличие высшего образования по профессии, специальности или направлению подготовки строительство; </a:t>
            </a:r>
          </a:p>
          <a:p>
            <a:pPr lvl="0" algn="just">
              <a:spcAft>
                <a:spcPts val="2400"/>
              </a:spcAft>
              <a:buClr>
                <a:srgbClr val="0070C0"/>
              </a:buClr>
              <a:buSzPct val="140000"/>
            </a:pPr>
            <a:r>
              <a:rPr lang="ru-RU" sz="2000" dirty="0">
                <a:solidFill>
                  <a:schemeClr val="tx2">
                    <a:lumMod val="75000"/>
                  </a:schemeClr>
                </a:solidFill>
              </a:rPr>
              <a:t>Наличие стажа работы в проектной или строительной компании на инженерных должностях не менее чем 3 года; </a:t>
            </a:r>
          </a:p>
          <a:p>
            <a:pPr lvl="0" algn="just">
              <a:spcAft>
                <a:spcPts val="2400"/>
              </a:spcAft>
              <a:buClr>
                <a:srgbClr val="0070C0"/>
              </a:buClr>
              <a:buSzPct val="140000"/>
            </a:pPr>
            <a:r>
              <a:rPr lang="ru-RU" sz="2000" dirty="0">
                <a:solidFill>
                  <a:schemeClr val="tx2">
                    <a:lumMod val="75000"/>
                  </a:schemeClr>
                </a:solidFill>
              </a:rPr>
              <a:t>Наличие общего трудового стажа в строительстве не менее чем 10 лет; </a:t>
            </a:r>
          </a:p>
          <a:p>
            <a:pPr lvl="0" algn="just">
              <a:spcAft>
                <a:spcPts val="2400"/>
              </a:spcAft>
              <a:buClr>
                <a:srgbClr val="0070C0"/>
              </a:buClr>
              <a:buSzPct val="140000"/>
            </a:pPr>
            <a:r>
              <a:rPr lang="ru-RU" sz="2000" dirty="0">
                <a:solidFill>
                  <a:schemeClr val="tx2">
                    <a:lumMod val="75000"/>
                  </a:schemeClr>
                </a:solidFill>
              </a:rPr>
              <a:t>Повышение квалификации специалиста по направлению подготовки в области строительства не реже 1 раза в 5 лет; </a:t>
            </a:r>
          </a:p>
          <a:p>
            <a:pPr lvl="0" algn="just">
              <a:spcAft>
                <a:spcPts val="2400"/>
              </a:spcAft>
              <a:buClr>
                <a:srgbClr val="0070C0"/>
              </a:buClr>
              <a:buSzPct val="140000"/>
            </a:pPr>
            <a:r>
              <a:rPr lang="ru-RU" sz="2000" dirty="0">
                <a:solidFill>
                  <a:schemeClr val="tx2">
                    <a:lumMod val="75000"/>
                  </a:schemeClr>
                </a:solidFill>
              </a:rPr>
              <a:t>Разрешение на работу (для иностранных граждан</a:t>
            </a:r>
            <a:r>
              <a:rPr lang="ru-RU" sz="2000" dirty="0" smtClean="0">
                <a:solidFill>
                  <a:schemeClr val="tx2">
                    <a:lumMod val="75000"/>
                  </a:schemeClr>
                </a:solidFill>
              </a:rPr>
              <a:t>).</a:t>
            </a:r>
            <a:endParaRPr lang="ru-RU" sz="2000" dirty="0">
              <a:solidFill>
                <a:schemeClr val="tx2">
                  <a:lumMod val="75000"/>
                </a:schemeClr>
              </a:solidFill>
            </a:endParaRPr>
          </a:p>
        </p:txBody>
      </p:sp>
      <p:pic>
        <p:nvPicPr>
          <p:cNvPr id="6152" name="Picture 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860" y="2698899"/>
            <a:ext cx="852686" cy="852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3"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8518" y="1844824"/>
            <a:ext cx="854075"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4"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8789" y="5363677"/>
            <a:ext cx="854075"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5"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860" y="4475087"/>
            <a:ext cx="854075"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6"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860" y="3588976"/>
            <a:ext cx="854075"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Капля 11"/>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1</a:t>
            </a:r>
            <a:endParaRPr lang="ru-RU" b="1" dirty="0">
              <a:solidFill>
                <a:schemeClr val="bg1"/>
              </a:solidFill>
              <a:latin typeface="Arial Black" panose="020B0A04020102020204" pitchFamily="34" charset="0"/>
            </a:endParaRPr>
          </a:p>
        </p:txBody>
      </p:sp>
      <p:sp>
        <p:nvSpPr>
          <p:cNvPr id="13" name="TextBox 12"/>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Первый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14" name="Прямоугольник 13"/>
          <p:cNvSpPr/>
          <p:nvPr/>
        </p:nvSpPr>
        <p:spPr>
          <a:xfrm>
            <a:off x="857920" y="420842"/>
            <a:ext cx="8144891" cy="276999"/>
          </a:xfrm>
          <a:prstGeom prst="rect">
            <a:avLst/>
          </a:prstGeom>
        </p:spPr>
        <p:txBody>
          <a:bodyPr wrap="square">
            <a:spAutoFit/>
          </a:bodyPr>
          <a:lstStyle/>
          <a:p>
            <a:r>
              <a:rPr lang="ru-RU" sz="1200" dirty="0">
                <a:solidFill>
                  <a:schemeClr val="tx2"/>
                </a:solidFill>
              </a:rPr>
              <a:t>Информирование членов Ассоциации о ходе формирования Национального реестра специалистов</a:t>
            </a:r>
          </a:p>
        </p:txBody>
      </p:sp>
    </p:spTree>
    <p:extLst>
      <p:ext uri="{BB962C8B-B14F-4D97-AF65-F5344CB8AC3E}">
        <p14:creationId xmlns:p14="http://schemas.microsoft.com/office/powerpoint/2010/main" val="1897526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12" name="Капля 11"/>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1</a:t>
            </a:r>
            <a:endParaRPr lang="ru-RU" b="1" dirty="0">
              <a:solidFill>
                <a:schemeClr val="bg1"/>
              </a:solidFill>
              <a:latin typeface="Arial Black" panose="020B0A04020102020204" pitchFamily="34" charset="0"/>
            </a:endParaRPr>
          </a:p>
        </p:txBody>
      </p:sp>
      <p:sp>
        <p:nvSpPr>
          <p:cNvPr id="13" name="TextBox 12"/>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Первый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14" name="Прямоугольник 13"/>
          <p:cNvSpPr/>
          <p:nvPr/>
        </p:nvSpPr>
        <p:spPr>
          <a:xfrm>
            <a:off x="857920" y="420842"/>
            <a:ext cx="8144891" cy="276999"/>
          </a:xfrm>
          <a:prstGeom prst="rect">
            <a:avLst/>
          </a:prstGeom>
        </p:spPr>
        <p:txBody>
          <a:bodyPr wrap="square">
            <a:spAutoFit/>
          </a:bodyPr>
          <a:lstStyle/>
          <a:p>
            <a:r>
              <a:rPr lang="ru-RU" sz="1200" dirty="0">
                <a:solidFill>
                  <a:schemeClr val="tx2"/>
                </a:solidFill>
              </a:rPr>
              <a:t>Информирование членов Ассоциации о ходе формирования Национального реестра специалистов</a:t>
            </a:r>
          </a:p>
        </p:txBody>
      </p:sp>
      <p:graphicFrame>
        <p:nvGraphicFramePr>
          <p:cNvPr id="7" name="Объект 6"/>
          <p:cNvGraphicFramePr>
            <a:graphicFrameLocks noGrp="1"/>
          </p:cNvGraphicFramePr>
          <p:nvPr>
            <p:ph idx="1"/>
            <p:extLst>
              <p:ext uri="{D42A27DB-BD31-4B8C-83A1-F6EECF244321}">
                <p14:modId xmlns:p14="http://schemas.microsoft.com/office/powerpoint/2010/main" val="1591277075"/>
              </p:ext>
            </p:extLst>
          </p:nvPr>
        </p:nvGraphicFramePr>
        <p:xfrm>
          <a:off x="245543" y="836712"/>
          <a:ext cx="8640960" cy="5897540"/>
        </p:xfrm>
        <a:graphic>
          <a:graphicData uri="http://schemas.openxmlformats.org/drawingml/2006/table">
            <a:tbl>
              <a:tblPr firstRow="1" bandRow="1">
                <a:tableStyleId>{5C22544A-7EE6-4342-B048-85BDC9FD1C3A}</a:tableStyleId>
              </a:tblPr>
              <a:tblGrid>
                <a:gridCol w="2310233">
                  <a:extLst>
                    <a:ext uri="{9D8B030D-6E8A-4147-A177-3AD203B41FA5}">
                      <a16:colId xmlns:a16="http://schemas.microsoft.com/office/drawing/2014/main" xmlns="" val="20000"/>
                    </a:ext>
                  </a:extLst>
                </a:gridCol>
                <a:gridCol w="3219965">
                  <a:extLst>
                    <a:ext uri="{9D8B030D-6E8A-4147-A177-3AD203B41FA5}">
                      <a16:colId xmlns:a16="http://schemas.microsoft.com/office/drawing/2014/main" xmlns="" val="20001"/>
                    </a:ext>
                  </a:extLst>
                </a:gridCol>
                <a:gridCol w="3110762">
                  <a:extLst>
                    <a:ext uri="{9D8B030D-6E8A-4147-A177-3AD203B41FA5}">
                      <a16:colId xmlns:a16="http://schemas.microsoft.com/office/drawing/2014/main" xmlns="" val="20002"/>
                    </a:ext>
                  </a:extLst>
                </a:gridCol>
              </a:tblGrid>
              <a:tr h="899508">
                <a:tc>
                  <a:txBody>
                    <a:bodyPr/>
                    <a:lstStyle/>
                    <a:p>
                      <a:pPr algn="ctr"/>
                      <a:r>
                        <a:rPr lang="ru-RU" sz="2400" dirty="0" smtClean="0"/>
                        <a:t>Наименование</a:t>
                      </a:r>
                      <a:r>
                        <a:rPr lang="ru-RU" sz="2400" baseline="0" dirty="0" smtClean="0"/>
                        <a:t> документа</a:t>
                      </a:r>
                      <a:endParaRPr lang="ru-RU" sz="2400" dirty="0"/>
                    </a:p>
                  </a:txBody>
                  <a:tcPr/>
                </a:tc>
                <a:tc>
                  <a:txBody>
                    <a:bodyPr/>
                    <a:lstStyle/>
                    <a:p>
                      <a:pPr algn="ctr"/>
                      <a:r>
                        <a:rPr lang="ru-RU" sz="3600" dirty="0" smtClean="0"/>
                        <a:t>НОСТРОЙ</a:t>
                      </a:r>
                      <a:endParaRPr lang="ru-RU" sz="3600" dirty="0"/>
                    </a:p>
                  </a:txBody>
                  <a:tcPr/>
                </a:tc>
                <a:tc>
                  <a:txBody>
                    <a:bodyPr/>
                    <a:lstStyle/>
                    <a:p>
                      <a:pPr algn="ctr"/>
                      <a:r>
                        <a:rPr lang="ru-RU" sz="3600" dirty="0" smtClean="0"/>
                        <a:t>НОПРИЗ</a:t>
                      </a:r>
                      <a:endParaRPr lang="ru-RU" sz="2400" dirty="0"/>
                    </a:p>
                  </a:txBody>
                  <a:tcPr/>
                </a:tc>
                <a:extLst>
                  <a:ext uri="{0D108BD9-81ED-4DB2-BD59-A6C34878D82A}">
                    <a16:rowId xmlns:a16="http://schemas.microsoft.com/office/drawing/2014/main" xmlns="" val="10000"/>
                  </a:ext>
                </a:extLst>
              </a:tr>
              <a:tr h="999453">
                <a:tc>
                  <a:txBody>
                    <a:bodyPr/>
                    <a:lstStyle/>
                    <a:p>
                      <a:pPr algn="ctr"/>
                      <a:r>
                        <a:rPr lang="ru-RU" dirty="0" smtClean="0">
                          <a:solidFill>
                            <a:srgbClr val="C00000"/>
                          </a:solidFill>
                        </a:rPr>
                        <a:t>Заявление</a:t>
                      </a:r>
                      <a:endParaRPr lang="ru-RU" dirty="0">
                        <a:solidFill>
                          <a:srgbClr val="C00000"/>
                        </a:solidFill>
                      </a:endParaRPr>
                    </a:p>
                  </a:txBody>
                  <a:tcPr/>
                </a:tc>
                <a:tc>
                  <a:txBody>
                    <a:bodyPr/>
                    <a:lstStyle/>
                    <a:p>
                      <a:r>
                        <a:rPr lang="ru-RU" sz="1600" dirty="0" smtClean="0"/>
                        <a:t>Подпись</a:t>
                      </a:r>
                      <a:r>
                        <a:rPr lang="ru-RU" sz="1600" baseline="0" dirty="0" smtClean="0"/>
                        <a:t> заявителя заверяется </a:t>
                      </a:r>
                      <a:r>
                        <a:rPr lang="ru-RU" sz="1600" b="1" u="sng" baseline="0" dirty="0" smtClean="0"/>
                        <a:t>нотариально</a:t>
                      </a:r>
                      <a:r>
                        <a:rPr lang="ru-RU" sz="1600" b="1" baseline="0" dirty="0" smtClean="0"/>
                        <a:t>.</a:t>
                      </a:r>
                      <a:endParaRPr lang="ru-RU" sz="1600" b="1" dirty="0"/>
                    </a:p>
                  </a:txBody>
                  <a:tcPr/>
                </a:tc>
                <a:tc>
                  <a:txBody>
                    <a:bodyPr/>
                    <a:lstStyle/>
                    <a:p>
                      <a:r>
                        <a:rPr lang="ru-RU" sz="1600" dirty="0" smtClean="0"/>
                        <a:t>Нотариальное заверение подписи не требуется.</a:t>
                      </a:r>
                    </a:p>
                    <a:p>
                      <a:r>
                        <a:rPr lang="ru-RU" sz="1600" dirty="0" smtClean="0"/>
                        <a:t>При направлении заявления по почте прикладывается</a:t>
                      </a:r>
                      <a:r>
                        <a:rPr lang="ru-RU" sz="1600" baseline="0" dirty="0" smtClean="0"/>
                        <a:t> нотариальная копия паспорта.</a:t>
                      </a:r>
                      <a:endParaRPr lang="ru-RU" sz="1600" dirty="0"/>
                    </a:p>
                  </a:txBody>
                  <a:tcPr/>
                </a:tc>
                <a:extLst>
                  <a:ext uri="{0D108BD9-81ED-4DB2-BD59-A6C34878D82A}">
                    <a16:rowId xmlns:a16="http://schemas.microsoft.com/office/drawing/2014/main" xmlns="" val="10001"/>
                  </a:ext>
                </a:extLst>
              </a:tr>
              <a:tr h="699617">
                <a:tc>
                  <a:txBody>
                    <a:bodyPr/>
                    <a:lstStyle/>
                    <a:p>
                      <a:pPr algn="ctr"/>
                      <a:r>
                        <a:rPr lang="ru-RU" dirty="0" smtClean="0">
                          <a:solidFill>
                            <a:srgbClr val="C00000"/>
                          </a:solidFill>
                        </a:rPr>
                        <a:t>Диплом о</a:t>
                      </a:r>
                      <a:r>
                        <a:rPr lang="ru-RU" baseline="0" dirty="0" smtClean="0">
                          <a:solidFill>
                            <a:srgbClr val="C00000"/>
                          </a:solidFill>
                        </a:rPr>
                        <a:t> высшем образовании</a:t>
                      </a:r>
                      <a:endParaRPr lang="ru-RU" dirty="0">
                        <a:solidFill>
                          <a:srgbClr val="C00000"/>
                        </a:solidFill>
                      </a:endParaRPr>
                    </a:p>
                  </a:txBody>
                  <a:tcPr/>
                </a:tc>
                <a:tc>
                  <a:txBody>
                    <a:bodyPr/>
                    <a:lstStyle/>
                    <a:p>
                      <a:r>
                        <a:rPr lang="ru-RU" sz="1600" dirty="0" smtClean="0"/>
                        <a:t>Копия заверяется </a:t>
                      </a:r>
                      <a:r>
                        <a:rPr lang="ru-RU" sz="1600" b="1" u="sng" dirty="0" smtClean="0"/>
                        <a:t>нотариально</a:t>
                      </a:r>
                      <a:r>
                        <a:rPr lang="ru-RU" sz="1600" dirty="0" smtClean="0"/>
                        <a:t>.</a:t>
                      </a:r>
                      <a:endParaRPr lang="ru-RU" sz="1600" dirty="0"/>
                    </a:p>
                  </a:txBody>
                  <a:tcPr/>
                </a:tc>
                <a:tc>
                  <a:txBody>
                    <a:bodyPr/>
                    <a:lstStyle/>
                    <a:p>
                      <a:r>
                        <a:rPr lang="ru-RU" sz="1600" dirty="0" smtClean="0"/>
                        <a:t>Копия заверяется учебным заведением,</a:t>
                      </a:r>
                      <a:r>
                        <a:rPr lang="ru-RU" sz="1600" baseline="0" dirty="0" smtClean="0"/>
                        <a:t> выдавшем диплом, нотариально или сотрудником Оператора НРС/НОПРИЗ при представлении оригинала.</a:t>
                      </a:r>
                      <a:endParaRPr lang="ru-RU" sz="1600" dirty="0"/>
                    </a:p>
                  </a:txBody>
                  <a:tcPr/>
                </a:tc>
                <a:extLst>
                  <a:ext uri="{0D108BD9-81ED-4DB2-BD59-A6C34878D82A}">
                    <a16:rowId xmlns:a16="http://schemas.microsoft.com/office/drawing/2014/main" xmlns="" val="10002"/>
                  </a:ext>
                </a:extLst>
              </a:tr>
              <a:tr h="578432">
                <a:tc>
                  <a:txBody>
                    <a:bodyPr/>
                    <a:lstStyle/>
                    <a:p>
                      <a:pPr algn="ctr"/>
                      <a:r>
                        <a:rPr lang="ru-RU" dirty="0" smtClean="0">
                          <a:solidFill>
                            <a:srgbClr val="C00000"/>
                          </a:solidFill>
                        </a:rPr>
                        <a:t>СНИЛС</a:t>
                      </a:r>
                      <a:endParaRPr lang="ru-RU" dirty="0">
                        <a:solidFill>
                          <a:srgbClr val="C00000"/>
                        </a:solidFill>
                      </a:endParaRPr>
                    </a:p>
                  </a:txBody>
                  <a:tcPr/>
                </a:tc>
                <a:tc>
                  <a:txBody>
                    <a:bodyPr/>
                    <a:lstStyle/>
                    <a:p>
                      <a:r>
                        <a:rPr lang="ru-RU" sz="1600" dirty="0" smtClean="0"/>
                        <a:t>Требуется копия.</a:t>
                      </a:r>
                      <a:endParaRPr lang="ru-RU" sz="1600" dirty="0"/>
                    </a:p>
                  </a:txBody>
                  <a:tcPr/>
                </a:tc>
                <a:tc>
                  <a:txBody>
                    <a:bodyPr/>
                    <a:lstStyle/>
                    <a:p>
                      <a:r>
                        <a:rPr lang="ru-RU" sz="1600" dirty="0" smtClean="0"/>
                        <a:t>Не требуется.</a:t>
                      </a:r>
                      <a:endParaRPr lang="ru-RU" sz="1600" dirty="0"/>
                    </a:p>
                  </a:txBody>
                  <a:tcPr/>
                </a:tc>
                <a:extLst>
                  <a:ext uri="{0D108BD9-81ED-4DB2-BD59-A6C34878D82A}">
                    <a16:rowId xmlns:a16="http://schemas.microsoft.com/office/drawing/2014/main" xmlns="" val="10003"/>
                  </a:ext>
                </a:extLst>
              </a:tr>
              <a:tr h="999453">
                <a:tc>
                  <a:txBody>
                    <a:bodyPr/>
                    <a:lstStyle/>
                    <a:p>
                      <a:pPr algn="ctr"/>
                      <a:r>
                        <a:rPr lang="ru-RU" dirty="0" smtClean="0">
                          <a:solidFill>
                            <a:srgbClr val="C00000"/>
                          </a:solidFill>
                        </a:rPr>
                        <a:t>Справка об отсутствии судимости</a:t>
                      </a:r>
                      <a:endParaRPr lang="ru-RU" dirty="0">
                        <a:solidFill>
                          <a:srgbClr val="C00000"/>
                        </a:solidFill>
                      </a:endParaRPr>
                    </a:p>
                  </a:txBody>
                  <a:tcPr/>
                </a:tc>
                <a:tc>
                  <a:txBody>
                    <a:bodyPr/>
                    <a:lstStyle/>
                    <a:p>
                      <a:pPr algn="l"/>
                      <a:r>
                        <a:rPr lang="ru-RU" sz="1600" dirty="0" smtClean="0"/>
                        <a:t>Оригинал (в</a:t>
                      </a:r>
                      <a:r>
                        <a:rPr lang="ru-RU" sz="1600" baseline="0" dirty="0" smtClean="0"/>
                        <a:t> т. ч. электронный документ) или нотариальная копия. </a:t>
                      </a:r>
                    </a:p>
                    <a:p>
                      <a:pPr algn="l"/>
                      <a:r>
                        <a:rPr lang="ru-RU" sz="1600" baseline="0" dirty="0" smtClean="0"/>
                        <a:t>Выдана не позднее чем за </a:t>
                      </a:r>
                      <a:r>
                        <a:rPr lang="ru-RU" sz="1600" b="1" u="sng" baseline="0" dirty="0" smtClean="0"/>
                        <a:t>1 год</a:t>
                      </a:r>
                      <a:r>
                        <a:rPr lang="ru-RU" sz="1600" baseline="0" dirty="0" smtClean="0"/>
                        <a:t>.</a:t>
                      </a:r>
                    </a:p>
                    <a:p>
                      <a:pPr algn="l"/>
                      <a:r>
                        <a:rPr lang="ru-RU" sz="1600" baseline="0" dirty="0" smtClean="0"/>
                        <a:t>Допускается представление в течение </a:t>
                      </a:r>
                      <a:r>
                        <a:rPr lang="ru-RU" sz="1600" b="1" u="sng" baseline="0" dirty="0" smtClean="0"/>
                        <a:t>3 месяцев </a:t>
                      </a:r>
                      <a:r>
                        <a:rPr lang="ru-RU" sz="1600" baseline="0" dirty="0" smtClean="0"/>
                        <a:t>после подачи заявления.</a:t>
                      </a:r>
                      <a:endParaRPr lang="ru-RU" sz="1600" dirty="0"/>
                    </a:p>
                  </a:txBody>
                  <a:tcPr/>
                </a:tc>
                <a:tc>
                  <a:txBody>
                    <a:bodyPr/>
                    <a:lstStyle/>
                    <a:p>
                      <a:r>
                        <a:rPr lang="ru-RU" sz="1600" dirty="0" smtClean="0"/>
                        <a:t>Оригинал. </a:t>
                      </a:r>
                    </a:p>
                    <a:p>
                      <a:r>
                        <a:rPr lang="ru-RU" sz="1600" dirty="0" smtClean="0"/>
                        <a:t>Выдана не позднее чем за                             </a:t>
                      </a:r>
                      <a:r>
                        <a:rPr lang="ru-RU" sz="1600" b="1" u="sng" dirty="0" smtClean="0"/>
                        <a:t>6 месяцев</a:t>
                      </a:r>
                      <a:r>
                        <a:rPr lang="ru-RU" sz="1600" b="1" baseline="0" dirty="0" smtClean="0"/>
                        <a:t> </a:t>
                      </a:r>
                      <a:r>
                        <a:rPr lang="ru-RU" sz="1600" baseline="0" dirty="0" smtClean="0"/>
                        <a:t>до даты подачи заявления.</a:t>
                      </a:r>
                      <a:endParaRPr lang="ru-RU" sz="1600" dirty="0"/>
                    </a:p>
                  </a:txBody>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3229675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12" name="Капля 11"/>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1</a:t>
            </a:r>
            <a:endParaRPr lang="ru-RU" b="1" dirty="0">
              <a:solidFill>
                <a:schemeClr val="bg1"/>
              </a:solidFill>
              <a:latin typeface="Arial Black" panose="020B0A04020102020204" pitchFamily="34" charset="0"/>
            </a:endParaRPr>
          </a:p>
        </p:txBody>
      </p:sp>
      <p:sp>
        <p:nvSpPr>
          <p:cNvPr id="13" name="TextBox 12"/>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Первый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14" name="Прямоугольник 13"/>
          <p:cNvSpPr/>
          <p:nvPr/>
        </p:nvSpPr>
        <p:spPr>
          <a:xfrm>
            <a:off x="857920" y="420842"/>
            <a:ext cx="8144891" cy="276999"/>
          </a:xfrm>
          <a:prstGeom prst="rect">
            <a:avLst/>
          </a:prstGeom>
        </p:spPr>
        <p:txBody>
          <a:bodyPr wrap="square">
            <a:spAutoFit/>
          </a:bodyPr>
          <a:lstStyle/>
          <a:p>
            <a:r>
              <a:rPr lang="ru-RU" sz="1200" dirty="0">
                <a:solidFill>
                  <a:schemeClr val="tx2"/>
                </a:solidFill>
              </a:rPr>
              <a:t>Информирование членов Ассоциации о ходе формирования Национального реестра специалистов</a:t>
            </a:r>
          </a:p>
        </p:txBody>
      </p:sp>
      <p:graphicFrame>
        <p:nvGraphicFramePr>
          <p:cNvPr id="11" name="Объект 10"/>
          <p:cNvGraphicFramePr>
            <a:graphicFrameLocks noGrp="1"/>
          </p:cNvGraphicFramePr>
          <p:nvPr>
            <p:ph idx="1"/>
            <p:extLst>
              <p:ext uri="{D42A27DB-BD31-4B8C-83A1-F6EECF244321}">
                <p14:modId xmlns:p14="http://schemas.microsoft.com/office/powerpoint/2010/main" val="1593142095"/>
              </p:ext>
            </p:extLst>
          </p:nvPr>
        </p:nvGraphicFramePr>
        <p:xfrm>
          <a:off x="457200" y="1844675"/>
          <a:ext cx="8229600" cy="4281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Заголовок 6"/>
          <p:cNvSpPr>
            <a:spLocks noGrp="1"/>
          </p:cNvSpPr>
          <p:nvPr>
            <p:ph type="title"/>
          </p:nvPr>
        </p:nvSpPr>
        <p:spPr>
          <a:xfrm>
            <a:off x="341759" y="764704"/>
            <a:ext cx="8291264" cy="1008112"/>
          </a:xfrm>
        </p:spPr>
        <p:txBody>
          <a:bodyPr/>
          <a:lstStyle/>
          <a:p>
            <a:pPr lvl="0" eaLnBrk="1" hangingPunct="1"/>
            <a:r>
              <a:rPr lang="ru-RU" sz="3200" b="1" dirty="0" smtClean="0">
                <a:solidFill>
                  <a:srgbClr val="C00000"/>
                </a:solidFill>
                <a:latin typeface="Arial" charset="0"/>
                <a:cs typeface="Arial" charset="0"/>
              </a:rPr>
              <a:t/>
            </a:r>
            <a:br>
              <a:rPr lang="ru-RU" sz="3200" b="1" dirty="0" smtClean="0">
                <a:solidFill>
                  <a:srgbClr val="C00000"/>
                </a:solidFill>
                <a:latin typeface="Arial" charset="0"/>
                <a:cs typeface="Arial" charset="0"/>
              </a:rPr>
            </a:br>
            <a:r>
              <a:rPr lang="ru-RU" sz="3200" b="1" dirty="0" smtClean="0">
                <a:solidFill>
                  <a:srgbClr val="C00000"/>
                </a:solidFill>
                <a:latin typeface="Arial" charset="0"/>
                <a:cs typeface="Arial" charset="0"/>
              </a:rPr>
              <a:t>Порядок подачи документов для включения сведений в НРС</a:t>
            </a:r>
            <a:r>
              <a:rPr lang="ru-RU" sz="3200" b="1" dirty="0">
                <a:solidFill>
                  <a:srgbClr val="C00000"/>
                </a:solidFill>
                <a:latin typeface="Arial" charset="0"/>
                <a:cs typeface="Arial" charset="0"/>
              </a:rPr>
              <a:t/>
            </a:r>
            <a:br>
              <a:rPr lang="ru-RU" sz="3200" b="1" dirty="0">
                <a:solidFill>
                  <a:srgbClr val="C00000"/>
                </a:solidFill>
                <a:latin typeface="Arial" charset="0"/>
                <a:cs typeface="Arial" charset="0"/>
              </a:rPr>
            </a:br>
            <a:endParaRPr lang="ru-RU" dirty="0"/>
          </a:p>
        </p:txBody>
      </p:sp>
    </p:spTree>
    <p:extLst>
      <p:ext uri="{BB962C8B-B14F-4D97-AF65-F5344CB8AC3E}">
        <p14:creationId xmlns:p14="http://schemas.microsoft.com/office/powerpoint/2010/main" val="3815989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12" name="Капля 11"/>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1</a:t>
            </a:r>
            <a:endParaRPr lang="ru-RU" b="1" dirty="0">
              <a:solidFill>
                <a:schemeClr val="bg1"/>
              </a:solidFill>
              <a:latin typeface="Arial Black" panose="020B0A04020102020204" pitchFamily="34" charset="0"/>
            </a:endParaRPr>
          </a:p>
        </p:txBody>
      </p:sp>
      <p:sp>
        <p:nvSpPr>
          <p:cNvPr id="13" name="TextBox 12"/>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Первый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14" name="Прямоугольник 13"/>
          <p:cNvSpPr/>
          <p:nvPr/>
        </p:nvSpPr>
        <p:spPr>
          <a:xfrm>
            <a:off x="857920" y="420842"/>
            <a:ext cx="8144891" cy="276999"/>
          </a:xfrm>
          <a:prstGeom prst="rect">
            <a:avLst/>
          </a:prstGeom>
        </p:spPr>
        <p:txBody>
          <a:bodyPr wrap="square">
            <a:spAutoFit/>
          </a:bodyPr>
          <a:lstStyle/>
          <a:p>
            <a:r>
              <a:rPr lang="ru-RU" sz="1200" dirty="0">
                <a:solidFill>
                  <a:schemeClr val="tx2"/>
                </a:solidFill>
              </a:rPr>
              <a:t>Информирование членов Ассоциации о ходе формирования Национального реестра специалистов</a:t>
            </a:r>
          </a:p>
        </p:txBody>
      </p:sp>
      <p:sp>
        <p:nvSpPr>
          <p:cNvPr id="7" name="Заголовок 6"/>
          <p:cNvSpPr>
            <a:spLocks noGrp="1"/>
          </p:cNvSpPr>
          <p:nvPr>
            <p:ph type="title"/>
          </p:nvPr>
        </p:nvSpPr>
        <p:spPr>
          <a:xfrm>
            <a:off x="341759" y="764704"/>
            <a:ext cx="8291264" cy="1008112"/>
          </a:xfrm>
        </p:spPr>
        <p:txBody>
          <a:bodyPr/>
          <a:lstStyle/>
          <a:p>
            <a:pPr lvl="0" eaLnBrk="1" hangingPunct="1"/>
            <a:r>
              <a:rPr lang="ru-RU" sz="3200" b="1" dirty="0" smtClean="0">
                <a:solidFill>
                  <a:srgbClr val="C00000"/>
                </a:solidFill>
                <a:latin typeface="Arial" charset="0"/>
                <a:cs typeface="Arial" charset="0"/>
              </a:rPr>
              <a:t/>
            </a:r>
            <a:br>
              <a:rPr lang="ru-RU" sz="3200" b="1" dirty="0" smtClean="0">
                <a:solidFill>
                  <a:srgbClr val="C00000"/>
                </a:solidFill>
                <a:latin typeface="Arial" charset="0"/>
                <a:cs typeface="Arial" charset="0"/>
              </a:rPr>
            </a:br>
            <a:r>
              <a:rPr lang="ru-RU" sz="3200" b="1" dirty="0" smtClean="0">
                <a:solidFill>
                  <a:srgbClr val="C00000"/>
                </a:solidFill>
                <a:latin typeface="Arial" charset="0"/>
                <a:cs typeface="Arial" charset="0"/>
              </a:rPr>
              <a:t>Часто задаваемые вопросы</a:t>
            </a:r>
            <a:r>
              <a:rPr lang="ru-RU" sz="3200" b="1" dirty="0">
                <a:solidFill>
                  <a:srgbClr val="C00000"/>
                </a:solidFill>
                <a:latin typeface="Arial" charset="0"/>
                <a:cs typeface="Arial" charset="0"/>
              </a:rPr>
              <a:t/>
            </a:r>
            <a:br>
              <a:rPr lang="ru-RU" sz="3200" b="1" dirty="0">
                <a:solidFill>
                  <a:srgbClr val="C00000"/>
                </a:solidFill>
                <a:latin typeface="Arial" charset="0"/>
                <a:cs typeface="Arial" charset="0"/>
              </a:rPr>
            </a:br>
            <a:endParaRPr lang="ru-RU" dirty="0"/>
          </a:p>
        </p:txBody>
      </p:sp>
      <p:graphicFrame>
        <p:nvGraphicFramePr>
          <p:cNvPr id="3" name="Объект 2"/>
          <p:cNvGraphicFramePr>
            <a:graphicFrameLocks noGrp="1"/>
          </p:cNvGraphicFramePr>
          <p:nvPr>
            <p:ph idx="1"/>
            <p:extLst>
              <p:ext uri="{D42A27DB-BD31-4B8C-83A1-F6EECF244321}">
                <p14:modId xmlns:p14="http://schemas.microsoft.com/office/powerpoint/2010/main" val="978402129"/>
              </p:ext>
            </p:extLst>
          </p:nvPr>
        </p:nvGraphicFramePr>
        <p:xfrm>
          <a:off x="457200" y="1988840"/>
          <a:ext cx="8229600" cy="1706880"/>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xmlns="" val="20000"/>
                    </a:ext>
                  </a:extLst>
                </a:gridCol>
              </a:tblGrid>
              <a:tr h="370840">
                <a:tc>
                  <a:txBody>
                    <a:bodyPr/>
                    <a:lstStyle/>
                    <a:p>
                      <a:r>
                        <a:rPr lang="ru-RU" sz="2000" dirty="0" smtClean="0"/>
                        <a:t>Для того, чтобы включить сведения о лице в НРС, такое лицо уже должно работать в должности </a:t>
                      </a:r>
                      <a:r>
                        <a:rPr lang="ru-RU" sz="2000" dirty="0" err="1" smtClean="0"/>
                        <a:t>ГИПа</a:t>
                      </a:r>
                      <a:r>
                        <a:rPr lang="ru-RU" sz="2000" dirty="0" smtClean="0"/>
                        <a:t>/</a:t>
                      </a:r>
                      <a:r>
                        <a:rPr lang="ru-RU" sz="2000" dirty="0" err="1" smtClean="0"/>
                        <a:t>ГАПа</a:t>
                      </a:r>
                      <a:r>
                        <a:rPr lang="ru-RU" sz="2000" dirty="0" smtClean="0"/>
                        <a:t>?</a:t>
                      </a:r>
                      <a:endParaRPr lang="ru-RU" sz="2000" dirty="0"/>
                    </a:p>
                  </a:txBody>
                  <a:tcPr/>
                </a:tc>
                <a:extLst>
                  <a:ext uri="{0D108BD9-81ED-4DB2-BD59-A6C34878D82A}">
                    <a16:rowId xmlns:a16="http://schemas.microsoft.com/office/drawing/2014/main" xmlns="" val="10000"/>
                  </a:ext>
                </a:extLst>
              </a:tr>
              <a:tr h="370840">
                <a:tc>
                  <a:txBody>
                    <a:bodyPr/>
                    <a:lstStyle/>
                    <a:p>
                      <a:pPr algn="just"/>
                      <a:r>
                        <a:rPr lang="ru-RU" sz="2000" dirty="0" smtClean="0">
                          <a:solidFill>
                            <a:schemeClr val="tx2">
                              <a:lumMod val="50000"/>
                            </a:schemeClr>
                          </a:solidFill>
                        </a:rPr>
                        <a:t>Такой</a:t>
                      </a:r>
                      <a:r>
                        <a:rPr lang="ru-RU" sz="2000" baseline="0" dirty="0" smtClean="0">
                          <a:solidFill>
                            <a:schemeClr val="tx2">
                              <a:lumMod val="50000"/>
                            </a:schemeClr>
                          </a:solidFill>
                        </a:rPr>
                        <a:t> обязанности нет. НОСТРОЙ и НОПРИЗ при включении в НРС не проверяют наименования должностей и должностные обязанности специалистов.</a:t>
                      </a:r>
                      <a:endParaRPr lang="ru-RU" sz="2000" dirty="0">
                        <a:solidFill>
                          <a:schemeClr val="tx2">
                            <a:lumMod val="50000"/>
                          </a:schemeClr>
                        </a:solidFill>
                      </a:endParaRPr>
                    </a:p>
                  </a:txBody>
                  <a:tcPr/>
                </a:tc>
                <a:extLst>
                  <a:ext uri="{0D108BD9-81ED-4DB2-BD59-A6C34878D82A}">
                    <a16:rowId xmlns:a16="http://schemas.microsoft.com/office/drawing/2014/main" xmlns="" val="10001"/>
                  </a:ext>
                </a:extLst>
              </a:tr>
            </a:tbl>
          </a:graphicData>
        </a:graphic>
      </p:graphicFrame>
      <p:graphicFrame>
        <p:nvGraphicFramePr>
          <p:cNvPr id="10" name="Объект 2"/>
          <p:cNvGraphicFramePr>
            <a:graphicFrameLocks/>
          </p:cNvGraphicFramePr>
          <p:nvPr>
            <p:extLst>
              <p:ext uri="{D42A27DB-BD31-4B8C-83A1-F6EECF244321}">
                <p14:modId xmlns:p14="http://schemas.microsoft.com/office/powerpoint/2010/main" val="3331803009"/>
              </p:ext>
            </p:extLst>
          </p:nvPr>
        </p:nvGraphicFramePr>
        <p:xfrm>
          <a:off x="426368" y="4005064"/>
          <a:ext cx="8291264" cy="1618104"/>
        </p:xfrm>
        <a:graphic>
          <a:graphicData uri="http://schemas.openxmlformats.org/drawingml/2006/table">
            <a:tbl>
              <a:tblPr firstRow="1" bandRow="1">
                <a:tableStyleId>{5C22544A-7EE6-4342-B048-85BDC9FD1C3A}</a:tableStyleId>
              </a:tblPr>
              <a:tblGrid>
                <a:gridCol w="8291264">
                  <a:extLst>
                    <a:ext uri="{9D8B030D-6E8A-4147-A177-3AD203B41FA5}">
                      <a16:colId xmlns:a16="http://schemas.microsoft.com/office/drawing/2014/main" xmlns="" val="20000"/>
                    </a:ext>
                  </a:extLst>
                </a:gridCol>
              </a:tblGrid>
              <a:tr h="457290">
                <a:tc>
                  <a:txBody>
                    <a:bodyPr/>
                    <a:lstStyle/>
                    <a:p>
                      <a:r>
                        <a:rPr lang="ru-RU" sz="2000" dirty="0" smtClean="0"/>
                        <a:t>Что понимается под формулировкой «инженерная должность»?</a:t>
                      </a:r>
                      <a:endParaRPr lang="ru-RU" sz="2000" dirty="0"/>
                    </a:p>
                  </a:txBody>
                  <a:tcPr/>
                </a:tc>
                <a:extLst>
                  <a:ext uri="{0D108BD9-81ED-4DB2-BD59-A6C34878D82A}">
                    <a16:rowId xmlns:a16="http://schemas.microsoft.com/office/drawing/2014/main" xmlns="" val="10000"/>
                  </a:ext>
                </a:extLst>
              </a:tr>
              <a:tr h="1160814">
                <a:tc>
                  <a:txBody>
                    <a:bodyPr/>
                    <a:lstStyle/>
                    <a:p>
                      <a:pPr algn="just"/>
                      <a:r>
                        <a:rPr lang="ru-RU" sz="2000" baseline="0" dirty="0" smtClean="0">
                          <a:solidFill>
                            <a:schemeClr val="tx2">
                              <a:lumMod val="50000"/>
                            </a:schemeClr>
                          </a:solidFill>
                        </a:rPr>
                        <a:t>Законодательство не содержит определения данного понятия. Вопрос о том, относится должность к инженерной или нет будет решаться соответствующими специалистами НОСТРОЙ и НОПРИЗ.</a:t>
                      </a:r>
                      <a:endParaRPr lang="ru-RU" sz="2000" dirty="0">
                        <a:solidFill>
                          <a:schemeClr val="tx2">
                            <a:lumMod val="50000"/>
                          </a:schemeClr>
                        </a:solidFill>
                      </a:endParaRPr>
                    </a:p>
                  </a:txBody>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2968803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12" name="Капля 11"/>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1</a:t>
            </a:r>
            <a:endParaRPr lang="ru-RU" b="1" dirty="0">
              <a:solidFill>
                <a:schemeClr val="bg1"/>
              </a:solidFill>
              <a:latin typeface="Arial Black" panose="020B0A04020102020204" pitchFamily="34" charset="0"/>
            </a:endParaRPr>
          </a:p>
        </p:txBody>
      </p:sp>
      <p:sp>
        <p:nvSpPr>
          <p:cNvPr id="13" name="TextBox 12"/>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Первый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14" name="Прямоугольник 13"/>
          <p:cNvSpPr/>
          <p:nvPr/>
        </p:nvSpPr>
        <p:spPr>
          <a:xfrm>
            <a:off x="857920" y="420842"/>
            <a:ext cx="8144891" cy="276999"/>
          </a:xfrm>
          <a:prstGeom prst="rect">
            <a:avLst/>
          </a:prstGeom>
        </p:spPr>
        <p:txBody>
          <a:bodyPr wrap="square">
            <a:spAutoFit/>
          </a:bodyPr>
          <a:lstStyle/>
          <a:p>
            <a:r>
              <a:rPr lang="ru-RU" sz="1200" dirty="0">
                <a:solidFill>
                  <a:schemeClr val="tx2"/>
                </a:solidFill>
              </a:rPr>
              <a:t>Информирование членов Ассоциации о ходе формирования Национального реестра специалистов</a:t>
            </a:r>
          </a:p>
        </p:txBody>
      </p:sp>
      <p:sp>
        <p:nvSpPr>
          <p:cNvPr id="7" name="Заголовок 6"/>
          <p:cNvSpPr>
            <a:spLocks noGrp="1"/>
          </p:cNvSpPr>
          <p:nvPr>
            <p:ph type="title"/>
          </p:nvPr>
        </p:nvSpPr>
        <p:spPr>
          <a:xfrm>
            <a:off x="341759" y="764704"/>
            <a:ext cx="8291264" cy="1008112"/>
          </a:xfrm>
        </p:spPr>
        <p:txBody>
          <a:bodyPr/>
          <a:lstStyle/>
          <a:p>
            <a:pPr lvl="0" eaLnBrk="1" hangingPunct="1"/>
            <a:r>
              <a:rPr lang="ru-RU" sz="3200" b="1" dirty="0" smtClean="0">
                <a:solidFill>
                  <a:srgbClr val="C00000"/>
                </a:solidFill>
                <a:latin typeface="Arial" charset="0"/>
                <a:cs typeface="Arial" charset="0"/>
              </a:rPr>
              <a:t/>
            </a:r>
            <a:br>
              <a:rPr lang="ru-RU" sz="3200" b="1" dirty="0" smtClean="0">
                <a:solidFill>
                  <a:srgbClr val="C00000"/>
                </a:solidFill>
                <a:latin typeface="Arial" charset="0"/>
                <a:cs typeface="Arial" charset="0"/>
              </a:rPr>
            </a:br>
            <a:r>
              <a:rPr lang="ru-RU" sz="3200" b="1" dirty="0" smtClean="0">
                <a:solidFill>
                  <a:srgbClr val="C00000"/>
                </a:solidFill>
                <a:latin typeface="Arial" charset="0"/>
                <a:cs typeface="Arial" charset="0"/>
              </a:rPr>
              <a:t>Часто задаваемые вопросы</a:t>
            </a:r>
            <a:r>
              <a:rPr lang="ru-RU" sz="3200" b="1" dirty="0">
                <a:solidFill>
                  <a:srgbClr val="C00000"/>
                </a:solidFill>
                <a:latin typeface="Arial" charset="0"/>
                <a:cs typeface="Arial" charset="0"/>
              </a:rPr>
              <a:t/>
            </a:r>
            <a:br>
              <a:rPr lang="ru-RU" sz="3200" b="1" dirty="0">
                <a:solidFill>
                  <a:srgbClr val="C00000"/>
                </a:solidFill>
                <a:latin typeface="Arial" charset="0"/>
                <a:cs typeface="Arial" charset="0"/>
              </a:rPr>
            </a:br>
            <a:endParaRPr lang="ru-RU" dirty="0"/>
          </a:p>
        </p:txBody>
      </p:sp>
      <p:graphicFrame>
        <p:nvGraphicFramePr>
          <p:cNvPr id="3" name="Объект 2"/>
          <p:cNvGraphicFramePr>
            <a:graphicFrameLocks noGrp="1"/>
          </p:cNvGraphicFramePr>
          <p:nvPr>
            <p:ph idx="1"/>
            <p:extLst>
              <p:ext uri="{D42A27DB-BD31-4B8C-83A1-F6EECF244321}">
                <p14:modId xmlns:p14="http://schemas.microsoft.com/office/powerpoint/2010/main" val="935656710"/>
              </p:ext>
            </p:extLst>
          </p:nvPr>
        </p:nvGraphicFramePr>
        <p:xfrm>
          <a:off x="457200" y="1600200"/>
          <a:ext cx="8229600" cy="4166592"/>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xmlns="" val="20000"/>
                    </a:ext>
                  </a:extLst>
                </a:gridCol>
              </a:tblGrid>
              <a:tr h="7978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2000" b="1" i="0" u="none" strike="noStrike" kern="1200" cap="none" spc="0" normalizeH="0" baseline="0" noProof="0" dirty="0" smtClean="0">
                        <a:ln>
                          <a:noFill/>
                        </a:ln>
                        <a:solidFill>
                          <a:prstClr val="white"/>
                        </a:solidFill>
                        <a:effectLst/>
                        <a:uLnTx/>
                        <a:uFillTx/>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2000" b="1" i="0" u="none" strike="noStrike" kern="1200" cap="none" spc="0" normalizeH="0" baseline="0" noProof="0" dirty="0" smtClean="0">
                          <a:ln>
                            <a:noFill/>
                          </a:ln>
                          <a:solidFill>
                            <a:prstClr val="white"/>
                          </a:solidFill>
                          <a:effectLst/>
                          <a:uLnTx/>
                          <a:uFillTx/>
                          <a:latin typeface="+mn-lt"/>
                        </a:rPr>
                        <a:t>Что понимается под формулировкой «руководитель»?</a:t>
                      </a:r>
                    </a:p>
                    <a:p>
                      <a:endParaRPr lang="ru-RU" dirty="0"/>
                    </a:p>
                  </a:txBody>
                  <a:tcPr/>
                </a:tc>
                <a:extLst>
                  <a:ext uri="{0D108BD9-81ED-4DB2-BD59-A6C34878D82A}">
                    <a16:rowId xmlns:a16="http://schemas.microsoft.com/office/drawing/2014/main" xmlns="" val="10000"/>
                  </a:ext>
                </a:extLst>
              </a:tr>
              <a:tr h="3191232">
                <a:tc>
                  <a:txBody>
                    <a:bodyPr/>
                    <a:lstStyle/>
                    <a:p>
                      <a:pPr algn="just"/>
                      <a:r>
                        <a:rPr lang="ru-RU" sz="2000" dirty="0" smtClean="0">
                          <a:solidFill>
                            <a:schemeClr val="tx2">
                              <a:lumMod val="50000"/>
                            </a:schemeClr>
                          </a:solidFill>
                        </a:rPr>
                        <a:t>Градостроительный кодекс не расшифровывает данное понятие.</a:t>
                      </a:r>
                    </a:p>
                    <a:p>
                      <a:pPr algn="just"/>
                      <a:r>
                        <a:rPr lang="ru-RU" sz="2000" dirty="0" smtClean="0">
                          <a:solidFill>
                            <a:schemeClr val="tx2">
                              <a:lumMod val="50000"/>
                            </a:schemeClr>
                          </a:solidFill>
                        </a:rPr>
                        <a:t>В</a:t>
                      </a:r>
                      <a:r>
                        <a:rPr lang="ru-RU" sz="2000" baseline="0" dirty="0" smtClean="0">
                          <a:solidFill>
                            <a:schemeClr val="tx2">
                              <a:lumMod val="50000"/>
                            </a:schemeClr>
                          </a:solidFill>
                        </a:rPr>
                        <a:t> Постановлении Правительства РФ № 559 от 11.05.2017 указано, что к руководителям относятся </a:t>
                      </a:r>
                      <a:r>
                        <a:rPr lang="ru-RU" sz="2000" b="0" i="0" u="none" strike="noStrike" kern="1200" baseline="0" dirty="0" smtClean="0">
                          <a:solidFill>
                            <a:schemeClr val="tx2">
                              <a:lumMod val="50000"/>
                            </a:schemeClr>
                          </a:solidFill>
                          <a:latin typeface="+mn-lt"/>
                          <a:ea typeface="+mn-ea"/>
                          <a:cs typeface="+mn-cs"/>
                        </a:rPr>
                        <a:t>генеральный директор (директор), и (или) технический директор, и (или) их заместители, и (или) главный инженер.</a:t>
                      </a:r>
                    </a:p>
                    <a:p>
                      <a:pPr algn="just"/>
                      <a:r>
                        <a:rPr lang="ru-RU" sz="2000" b="0" i="0" u="none" strike="noStrike" kern="1200" baseline="0" dirty="0" smtClean="0">
                          <a:solidFill>
                            <a:schemeClr val="tx2">
                              <a:lumMod val="50000"/>
                            </a:schemeClr>
                          </a:solidFill>
                          <a:latin typeface="+mn-lt"/>
                          <a:ea typeface="+mn-ea"/>
                          <a:cs typeface="+mn-cs"/>
                        </a:rPr>
                        <a:t>Руководитель может являться специалистом по организации проектирования/</a:t>
                      </a:r>
                      <a:r>
                        <a:rPr kumimoji="0" lang="ru-RU" sz="2000" b="0" i="0" u="none" strike="noStrike" kern="1200" cap="none" spc="0" normalizeH="0" baseline="0" noProof="0" dirty="0" smtClean="0">
                          <a:ln>
                            <a:noFill/>
                          </a:ln>
                          <a:solidFill>
                            <a:schemeClr val="tx2">
                              <a:lumMod val="50000"/>
                            </a:schemeClr>
                          </a:solidFill>
                          <a:effectLst/>
                          <a:uLnTx/>
                          <a:uFillTx/>
                          <a:latin typeface="+mn-lt"/>
                          <a:ea typeface="+mn-ea"/>
                          <a:cs typeface="+mn-cs"/>
                        </a:rPr>
                        <a:t>строительства</a:t>
                      </a:r>
                      <a:r>
                        <a:rPr lang="ru-RU" sz="2000" b="0" i="0" u="none" strike="noStrike" kern="1200" baseline="0" dirty="0" smtClean="0">
                          <a:solidFill>
                            <a:schemeClr val="tx2">
                              <a:lumMod val="50000"/>
                            </a:schemeClr>
                          </a:solidFill>
                          <a:latin typeface="+mn-lt"/>
                          <a:ea typeface="+mn-ea"/>
                          <a:cs typeface="+mn-cs"/>
                        </a:rPr>
                        <a:t>, то есть к его трудовым функциям могут относиться должностные обязанности, указанные, соответственно, в ч. 3 и ч. 5 ст. 55.5-1 </a:t>
                      </a:r>
                      <a:r>
                        <a:rPr lang="ru-RU" sz="2000" b="0" i="0" u="none" strike="noStrike" kern="1200" baseline="0" dirty="0" err="1" smtClean="0">
                          <a:solidFill>
                            <a:schemeClr val="tx2">
                              <a:lumMod val="50000"/>
                            </a:schemeClr>
                          </a:solidFill>
                          <a:latin typeface="+mn-lt"/>
                          <a:ea typeface="+mn-ea"/>
                          <a:cs typeface="+mn-cs"/>
                        </a:rPr>
                        <a:t>ГрК</a:t>
                      </a:r>
                      <a:r>
                        <a:rPr lang="ru-RU" sz="2000" b="0" i="0" u="none" strike="noStrike" kern="1200" baseline="0" dirty="0" smtClean="0">
                          <a:solidFill>
                            <a:schemeClr val="tx2">
                              <a:lumMod val="50000"/>
                            </a:schemeClr>
                          </a:solidFill>
                          <a:latin typeface="+mn-lt"/>
                          <a:ea typeface="+mn-ea"/>
                          <a:cs typeface="+mn-cs"/>
                        </a:rPr>
                        <a:t> РФ. В этом случае сведения о руководителе должны быть включены в НРС.</a:t>
                      </a:r>
                      <a:endParaRPr lang="ru-RU" sz="2000" dirty="0" smtClean="0">
                        <a:solidFill>
                          <a:schemeClr val="tx2">
                            <a:lumMod val="50000"/>
                          </a:schemeClr>
                        </a:solidFill>
                      </a:endParaRPr>
                    </a:p>
                  </a:txBody>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2125130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12" name="Капля 11"/>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1</a:t>
            </a:r>
            <a:endParaRPr lang="ru-RU" b="1" dirty="0">
              <a:solidFill>
                <a:schemeClr val="bg1"/>
              </a:solidFill>
              <a:latin typeface="Arial Black" panose="020B0A04020102020204" pitchFamily="34" charset="0"/>
            </a:endParaRPr>
          </a:p>
        </p:txBody>
      </p:sp>
      <p:sp>
        <p:nvSpPr>
          <p:cNvPr id="13" name="TextBox 12"/>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Первый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14" name="Прямоугольник 13"/>
          <p:cNvSpPr/>
          <p:nvPr/>
        </p:nvSpPr>
        <p:spPr>
          <a:xfrm>
            <a:off x="857920" y="420842"/>
            <a:ext cx="8144891" cy="276999"/>
          </a:xfrm>
          <a:prstGeom prst="rect">
            <a:avLst/>
          </a:prstGeom>
        </p:spPr>
        <p:txBody>
          <a:bodyPr wrap="square">
            <a:spAutoFit/>
          </a:bodyPr>
          <a:lstStyle/>
          <a:p>
            <a:r>
              <a:rPr lang="ru-RU" sz="1200" dirty="0">
                <a:solidFill>
                  <a:schemeClr val="tx2"/>
                </a:solidFill>
              </a:rPr>
              <a:t>Информирование членов Ассоциации о ходе формирования Национального реестра специалистов</a:t>
            </a:r>
          </a:p>
        </p:txBody>
      </p:sp>
      <p:sp>
        <p:nvSpPr>
          <p:cNvPr id="7" name="Заголовок 6"/>
          <p:cNvSpPr>
            <a:spLocks noGrp="1"/>
          </p:cNvSpPr>
          <p:nvPr>
            <p:ph type="title"/>
          </p:nvPr>
        </p:nvSpPr>
        <p:spPr>
          <a:xfrm>
            <a:off x="341759" y="764704"/>
            <a:ext cx="8291264" cy="1008112"/>
          </a:xfrm>
        </p:spPr>
        <p:txBody>
          <a:bodyPr/>
          <a:lstStyle/>
          <a:p>
            <a:pPr lvl="0" eaLnBrk="1" hangingPunct="1"/>
            <a:r>
              <a:rPr lang="ru-RU" sz="3200" b="1" dirty="0" smtClean="0">
                <a:solidFill>
                  <a:srgbClr val="C00000"/>
                </a:solidFill>
                <a:latin typeface="Arial" charset="0"/>
                <a:cs typeface="Arial" charset="0"/>
              </a:rPr>
              <a:t/>
            </a:r>
            <a:br>
              <a:rPr lang="ru-RU" sz="3200" b="1" dirty="0" smtClean="0">
                <a:solidFill>
                  <a:srgbClr val="C00000"/>
                </a:solidFill>
                <a:latin typeface="Arial" charset="0"/>
                <a:cs typeface="Arial" charset="0"/>
              </a:rPr>
            </a:br>
            <a:r>
              <a:rPr lang="ru-RU" sz="3200" b="1" dirty="0" smtClean="0">
                <a:solidFill>
                  <a:srgbClr val="C00000"/>
                </a:solidFill>
                <a:latin typeface="Arial" charset="0"/>
                <a:cs typeface="Arial" charset="0"/>
              </a:rPr>
              <a:t>Часто задаваемые вопросы</a:t>
            </a:r>
            <a:r>
              <a:rPr lang="ru-RU" sz="3200" b="1" dirty="0">
                <a:solidFill>
                  <a:srgbClr val="C00000"/>
                </a:solidFill>
                <a:latin typeface="Arial" charset="0"/>
                <a:cs typeface="Arial" charset="0"/>
              </a:rPr>
              <a:t/>
            </a:r>
            <a:br>
              <a:rPr lang="ru-RU" sz="3200" b="1" dirty="0">
                <a:solidFill>
                  <a:srgbClr val="C00000"/>
                </a:solidFill>
                <a:latin typeface="Arial" charset="0"/>
                <a:cs typeface="Arial" charset="0"/>
              </a:rPr>
            </a:br>
            <a:endParaRPr lang="ru-RU" dirty="0"/>
          </a:p>
        </p:txBody>
      </p:sp>
      <p:graphicFrame>
        <p:nvGraphicFramePr>
          <p:cNvPr id="3" name="Объект 2"/>
          <p:cNvGraphicFramePr>
            <a:graphicFrameLocks noGrp="1"/>
          </p:cNvGraphicFramePr>
          <p:nvPr>
            <p:ph idx="1"/>
            <p:extLst>
              <p:ext uri="{D42A27DB-BD31-4B8C-83A1-F6EECF244321}">
                <p14:modId xmlns:p14="http://schemas.microsoft.com/office/powerpoint/2010/main" val="2007724904"/>
              </p:ext>
            </p:extLst>
          </p:nvPr>
        </p:nvGraphicFramePr>
        <p:xfrm>
          <a:off x="457200" y="1600201"/>
          <a:ext cx="8229600" cy="4925144"/>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xmlns="" val="20000"/>
                    </a:ext>
                  </a:extLst>
                </a:gridCol>
              </a:tblGrid>
              <a:tr h="427063">
                <a:tc>
                  <a:txBody>
                    <a:bodyPr/>
                    <a:lstStyle/>
                    <a:p>
                      <a:r>
                        <a:rPr lang="ru-RU" sz="2000" dirty="0" smtClean="0"/>
                        <a:t>Сколько специалистов должно</a:t>
                      </a:r>
                      <a:r>
                        <a:rPr lang="ru-RU" sz="2000" baseline="0" dirty="0" smtClean="0"/>
                        <a:t> быть включено в НРС</a:t>
                      </a:r>
                      <a:r>
                        <a:rPr lang="ru-RU" sz="2000" dirty="0" smtClean="0"/>
                        <a:t>?</a:t>
                      </a:r>
                      <a:endParaRPr lang="ru-RU" sz="2000" dirty="0"/>
                    </a:p>
                  </a:txBody>
                  <a:tcPr/>
                </a:tc>
                <a:extLst>
                  <a:ext uri="{0D108BD9-81ED-4DB2-BD59-A6C34878D82A}">
                    <a16:rowId xmlns:a16="http://schemas.microsoft.com/office/drawing/2014/main" xmlns="" val="10000"/>
                  </a:ext>
                </a:extLst>
              </a:tr>
              <a:tr h="4498081">
                <a:tc>
                  <a:txBody>
                    <a:bodyPr/>
                    <a:lstStyle/>
                    <a:p>
                      <a:r>
                        <a:rPr lang="ru-RU" sz="2000" b="1" dirty="0" smtClean="0">
                          <a:solidFill>
                            <a:schemeClr val="tx2">
                              <a:lumMod val="75000"/>
                            </a:schemeClr>
                          </a:solidFill>
                        </a:rPr>
                        <a:t>Минимум 2 специалиста</a:t>
                      </a:r>
                      <a:r>
                        <a:rPr lang="ru-RU" sz="2000" dirty="0" smtClean="0">
                          <a:solidFill>
                            <a:schemeClr val="tx2">
                              <a:lumMod val="75000"/>
                            </a:schemeClr>
                          </a:solidFill>
                        </a:rPr>
                        <a:t>:</a:t>
                      </a:r>
                    </a:p>
                    <a:p>
                      <a:pPr marL="342900" indent="-342900" algn="just">
                        <a:buFont typeface="Arial" panose="020B0604020202020204" pitchFamily="34" charset="0"/>
                        <a:buChar char="•"/>
                      </a:pPr>
                      <a:r>
                        <a:rPr lang="ru-RU" sz="2000" dirty="0" smtClean="0">
                          <a:solidFill>
                            <a:schemeClr val="tx2">
                              <a:lumMod val="75000"/>
                            </a:schemeClr>
                          </a:solidFill>
                        </a:rPr>
                        <a:t>для лиц,</a:t>
                      </a:r>
                      <a:r>
                        <a:rPr lang="ru-RU" sz="2000" baseline="0" dirty="0" smtClean="0">
                          <a:solidFill>
                            <a:schemeClr val="tx2">
                              <a:lumMod val="75000"/>
                            </a:schemeClr>
                          </a:solidFill>
                        </a:rPr>
                        <a:t> не выполняющих работы в отношении объектов, перечисленных в статье 48.1 </a:t>
                      </a:r>
                      <a:r>
                        <a:rPr lang="ru-RU" sz="2000" baseline="0" dirty="0" err="1" smtClean="0">
                          <a:solidFill>
                            <a:schemeClr val="tx2">
                              <a:lumMod val="75000"/>
                            </a:schemeClr>
                          </a:solidFill>
                        </a:rPr>
                        <a:t>ГрК</a:t>
                      </a:r>
                      <a:r>
                        <a:rPr lang="ru-RU" sz="2000" baseline="0" dirty="0" smtClean="0">
                          <a:solidFill>
                            <a:schemeClr val="tx2">
                              <a:lumMod val="75000"/>
                            </a:schemeClr>
                          </a:solidFill>
                        </a:rPr>
                        <a:t> РФ.</a:t>
                      </a:r>
                    </a:p>
                    <a:p>
                      <a:pPr marL="342900" indent="-342900" algn="just">
                        <a:buFont typeface="Arial" panose="020B0604020202020204" pitchFamily="34" charset="0"/>
                        <a:buChar char="•"/>
                      </a:pPr>
                      <a:r>
                        <a:rPr lang="ru-RU" sz="2000" baseline="0" dirty="0" smtClean="0">
                          <a:solidFill>
                            <a:schemeClr val="tx2">
                              <a:lumMod val="75000"/>
                            </a:schemeClr>
                          </a:solidFill>
                        </a:rPr>
                        <a:t>для лиц, выполняющих работы по проектированию объектов, перечисленных в статье 48.1 </a:t>
                      </a:r>
                      <a:r>
                        <a:rPr lang="ru-RU" sz="2000" baseline="0" dirty="0" err="1" smtClean="0">
                          <a:solidFill>
                            <a:schemeClr val="tx2">
                              <a:lumMod val="75000"/>
                            </a:schemeClr>
                          </a:solidFill>
                        </a:rPr>
                        <a:t>ГрК</a:t>
                      </a:r>
                      <a:r>
                        <a:rPr lang="ru-RU" sz="2000" baseline="0" dirty="0" smtClean="0">
                          <a:solidFill>
                            <a:schemeClr val="tx2">
                              <a:lumMod val="75000"/>
                            </a:schemeClr>
                          </a:solidFill>
                        </a:rPr>
                        <a:t> РФ.</a:t>
                      </a:r>
                    </a:p>
                    <a:p>
                      <a:pPr marL="0" indent="0" algn="just">
                        <a:buFontTx/>
                        <a:buNone/>
                      </a:pPr>
                      <a:r>
                        <a:rPr lang="ru-RU" sz="2000" b="1" baseline="0" dirty="0" smtClean="0">
                          <a:solidFill>
                            <a:schemeClr val="tx2">
                              <a:lumMod val="75000"/>
                            </a:schemeClr>
                          </a:solidFill>
                        </a:rPr>
                        <a:t>От 2 до 3 специалистов </a:t>
                      </a:r>
                      <a:r>
                        <a:rPr lang="ru-RU" sz="2000" baseline="0" dirty="0" smtClean="0">
                          <a:solidFill>
                            <a:schemeClr val="tx2">
                              <a:lumMod val="75000"/>
                            </a:schemeClr>
                          </a:solidFill>
                        </a:rPr>
                        <a:t>(в зависимости от стоимости работ по одному договору):</a:t>
                      </a:r>
                    </a:p>
                    <a:p>
                      <a:pPr marL="342900" indent="-342900" algn="just">
                        <a:buFont typeface="Arial" panose="020B0604020202020204" pitchFamily="34" charset="0"/>
                        <a:buChar char="•"/>
                      </a:pPr>
                      <a:r>
                        <a:rPr lang="ru-RU" sz="2000" baseline="0" dirty="0" smtClean="0">
                          <a:solidFill>
                            <a:schemeClr val="tx2">
                              <a:lumMod val="75000"/>
                            </a:schemeClr>
                          </a:solidFill>
                        </a:rPr>
                        <a:t>для лиц, выполняющих работы по строительству объектов, перечисленных в статье 48.1 </a:t>
                      </a:r>
                      <a:r>
                        <a:rPr lang="ru-RU" sz="2000" baseline="0" dirty="0" err="1" smtClean="0">
                          <a:solidFill>
                            <a:schemeClr val="tx2">
                              <a:lumMod val="75000"/>
                            </a:schemeClr>
                          </a:solidFill>
                        </a:rPr>
                        <a:t>ГрК</a:t>
                      </a:r>
                      <a:r>
                        <a:rPr lang="ru-RU" sz="2000" baseline="0" dirty="0" smtClean="0">
                          <a:solidFill>
                            <a:schemeClr val="tx2">
                              <a:lumMod val="75000"/>
                            </a:schemeClr>
                          </a:solidFill>
                        </a:rPr>
                        <a:t> РФ. </a:t>
                      </a:r>
                    </a:p>
                    <a:p>
                      <a:pPr marL="0" indent="0" algn="just">
                        <a:buFontTx/>
                        <a:buNone/>
                      </a:pPr>
                      <a:r>
                        <a:rPr lang="ru-RU" sz="2000" b="1" baseline="0" dirty="0" smtClean="0">
                          <a:solidFill>
                            <a:srgbClr val="C00000"/>
                          </a:solidFill>
                        </a:rPr>
                        <a:t>ВАЖНО!</a:t>
                      </a:r>
                      <a:r>
                        <a:rPr lang="ru-RU" sz="2000" baseline="0" dirty="0" smtClean="0">
                          <a:solidFill>
                            <a:srgbClr val="C00000"/>
                          </a:solidFill>
                        </a:rPr>
                        <a:t> </a:t>
                      </a:r>
                      <a:r>
                        <a:rPr lang="ru-RU" sz="2000" baseline="0" dirty="0" smtClean="0">
                          <a:solidFill>
                            <a:schemeClr val="tx2">
                              <a:lumMod val="75000"/>
                            </a:schemeClr>
                          </a:solidFill>
                        </a:rPr>
                        <a:t>В статье 48 и статье 52 </a:t>
                      </a:r>
                      <a:r>
                        <a:rPr lang="ru-RU" sz="2000" baseline="0" dirty="0" err="1" smtClean="0">
                          <a:solidFill>
                            <a:schemeClr val="tx2">
                              <a:lumMod val="75000"/>
                            </a:schemeClr>
                          </a:solidFill>
                        </a:rPr>
                        <a:t>ГрК</a:t>
                      </a:r>
                      <a:r>
                        <a:rPr lang="ru-RU" sz="2000" baseline="0" dirty="0" smtClean="0">
                          <a:solidFill>
                            <a:schemeClr val="tx2">
                              <a:lumMod val="75000"/>
                            </a:schemeClr>
                          </a:solidFill>
                        </a:rPr>
                        <a:t> РФ указано, что выполнение работ по договорам подряда на подготовку проектной документации и договорам строительного подряда, соответственно, должно обеспечиваться специалистами по организации проектирования и специалистами по организации строительства.</a:t>
                      </a:r>
                      <a:endParaRPr lang="ru-RU" sz="2000" dirty="0">
                        <a:solidFill>
                          <a:schemeClr val="tx2">
                            <a:lumMod val="75000"/>
                          </a:schemeClr>
                        </a:solidFill>
                      </a:endParaRPr>
                    </a:p>
                  </a:txBody>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1727136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18728</TotalTime>
  <Words>2999</Words>
  <Application>Microsoft Office PowerPoint</Application>
  <PresentationFormat>Экран (4:3)</PresentationFormat>
  <Paragraphs>359</Paragraphs>
  <Slides>35</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35</vt:i4>
      </vt:variant>
    </vt:vector>
  </HeadingPairs>
  <TitlesOfParts>
    <vt:vector size="36" baseType="lpstr">
      <vt:lpstr>Тема Office</vt:lpstr>
      <vt:lpstr>Презентация PowerPoint</vt:lpstr>
      <vt:lpstr>В целях формирования НРС утверждены:</vt:lpstr>
      <vt:lpstr>Направления подготовки, специальностей                  в области строительства (утв. Приказом МИНСТРОЙ РФ № 688/пр) </vt:lpstr>
      <vt:lpstr>Презентация PowerPoint</vt:lpstr>
      <vt:lpstr>Презентация PowerPoint</vt:lpstr>
      <vt:lpstr> Порядок подачи документов для включения сведений в НРС </vt:lpstr>
      <vt:lpstr> Часто задаваемые вопросы </vt:lpstr>
      <vt:lpstr> Часто задаваемые вопросы </vt:lpstr>
      <vt:lpstr> Часто задаваемые вопросы </vt:lpstr>
      <vt:lpstr> Часто задаваемые вопросы </vt:lpstr>
      <vt:lpstr> Часто задаваемые вопросы </vt:lpstr>
      <vt:lpstr> Часто задаваемые вопросы </vt:lpstr>
      <vt:lpstr> Часто задаваемые вопросы </vt:lpstr>
      <vt:lpstr> Часто задаваемые вопросы </vt:lpstr>
      <vt:lpstr> Часто задаваемые вопросы в отношении иностранных специалистов </vt:lpstr>
      <vt:lpstr> Часто задаваемые вопросы в отношении иностранных специалистов </vt:lpstr>
      <vt:lpstr> Часто задаваемые вопросы в отношении иностранных специалистов </vt:lpstr>
      <vt:lpstr> Часто задаваемые вопросы в отношении иностранных специалистов </vt:lpstr>
      <vt:lpstr> Часто задаваемые вопросы в отношении иностранных специалистов </vt:lpstr>
      <vt:lpstr>Презентация PowerPoint</vt:lpstr>
      <vt:lpstr>Требования к членам СРО</vt:lpstr>
      <vt:lpstr>При разработке учтены:</vt:lpstr>
      <vt:lpstr>Требования к членам СРО, выполняющим работы на объектах капитального строительства (за исключением особо опасных, технически сложных и уникальных объектов, объектов использования атомной энергии)</vt:lpstr>
      <vt:lpstr>Требования к членам СРО, выполняющим работы на особо опасных, технически сложных и уникальных объектах                    (за исключением объектов использования атомной энергии)</vt:lpstr>
      <vt:lpstr>Требования к кадровому составу членов СРО,                       выполняющих работы на особо опасных, технически сложных и уникальных объектах  (за исключением объектов использования атомной энергии)</vt:lpstr>
      <vt:lpstr>Требования к кадровому составу членов Ассоциации СРО «МОП»,  выполняющих работы на особо опасных, технически сложных и уникальных объектах (за исключением объектов использования атомной энергии)</vt:lpstr>
      <vt:lpstr>Требования к кадровому составу членов Ассоциации СРО «МАС»,  выполняющих работы на особо опасных, технически сложных и уникальных объектах (за исключением объектов использования атомной энергии)</vt:lpstr>
      <vt:lpstr>Требования к членам СРО, выполняющим работы на объектах использования              атомной энергии</vt:lpstr>
      <vt:lpstr>Требования к членам СРО,  установленные в квалификационных стандартах</vt:lpstr>
      <vt:lpstr>Документы, представляемые в СРО</vt:lpstr>
      <vt:lpstr>Основания прекращения членства</vt:lpstr>
      <vt:lpstr>Презентация PowerPoint</vt:lpstr>
      <vt:lpstr>Основания исключения из Ассоциации</vt:lpstr>
      <vt:lpstr>Основания исключения из Ассоциации</vt:lpstr>
      <vt:lpstr>Основания исключения из Ассоциации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Михаил Соколов</dc:creator>
  <cp:lastModifiedBy>Анна Подлесная</cp:lastModifiedBy>
  <cp:revision>728</cp:revision>
  <cp:lastPrinted>2017-02-10T10:06:29Z</cp:lastPrinted>
  <dcterms:created xsi:type="dcterms:W3CDTF">2015-03-03T12:46:47Z</dcterms:created>
  <dcterms:modified xsi:type="dcterms:W3CDTF">2017-05-30T12:18:13Z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1055381193</vt:i4>
  </property>
  <property fmtid="{D5CDD505-2E9C-101B-9397-08002B2CF9AE}" pid="3" name="_NewReviewCycle">
    <vt:lpwstr/>
  </property>
  <property fmtid="{D5CDD505-2E9C-101B-9397-08002B2CF9AE}" pid="4" name="_EmailSubject">
    <vt:lpwstr/>
  </property>
  <property fmtid="{D5CDD505-2E9C-101B-9397-08002B2CF9AE}" pid="5" name="_AuthorEmail">
    <vt:lpwstr>m.sokolov@sro-mop.ru</vt:lpwstr>
  </property>
  <property fmtid="{D5CDD505-2E9C-101B-9397-08002B2CF9AE}" pid="6" name="_AuthorEmailDisplayName">
    <vt:lpwstr>Михаил Соколов</vt:lpwstr>
  </property>
</Properties>
</file>